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handoutMasterIdLst>
    <p:handoutMasterId r:id="rId115"/>
  </p:handoutMasterIdLst>
  <p:sldIdLst>
    <p:sldId id="266" r:id="rId2"/>
    <p:sldId id="376" r:id="rId3"/>
    <p:sldId id="326" r:id="rId4"/>
    <p:sldId id="308" r:id="rId5"/>
    <p:sldId id="309" r:id="rId6"/>
    <p:sldId id="267" r:id="rId7"/>
    <p:sldId id="25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6" r:id="rId44"/>
    <p:sldId id="303" r:id="rId45"/>
    <p:sldId id="304" r:id="rId46"/>
    <p:sldId id="305" r:id="rId47"/>
    <p:sldId id="307"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7" r:id="rId64"/>
    <p:sldId id="329" r:id="rId65"/>
    <p:sldId id="340" r:id="rId66"/>
    <p:sldId id="330" r:id="rId67"/>
    <p:sldId id="331" r:id="rId68"/>
    <p:sldId id="332" r:id="rId69"/>
    <p:sldId id="333" r:id="rId70"/>
    <p:sldId id="334" r:id="rId71"/>
    <p:sldId id="341" r:id="rId72"/>
    <p:sldId id="335" r:id="rId73"/>
    <p:sldId id="336" r:id="rId74"/>
    <p:sldId id="337" r:id="rId75"/>
    <p:sldId id="338" r:id="rId76"/>
    <p:sldId id="339"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25" r:id="rId112"/>
    <p:sldId id="263"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58D"/>
    <a:srgbClr val="FFCC99"/>
    <a:srgbClr val="824808"/>
    <a:srgbClr val="996600"/>
    <a:srgbClr val="301602"/>
    <a:srgbClr val="EAB268"/>
    <a:srgbClr val="89CC40"/>
    <a:srgbClr val="56BEAD"/>
    <a:srgbClr val="85CA3A"/>
    <a:srgbClr val="65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47" autoAdjust="0"/>
  </p:normalViewPr>
  <p:slideViewPr>
    <p:cSldViewPr>
      <p:cViewPr varScale="1">
        <p:scale>
          <a:sx n="90" d="100"/>
          <a:sy n="90"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5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FE832-55AF-427B-8009-51D1CBBFCF3C}" type="datetimeFigureOut">
              <a:rPr lang="en-US" smtClean="0"/>
              <a:pPr/>
              <a:t>4/4/2021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D75F67-31C8-4610-A3EE-EF64C1D1DD7E}" type="slidenum">
              <a:rPr lang="en-US" smtClean="0"/>
              <a:pPr/>
              <a:t>‹#›</a:t>
            </a:fld>
            <a:endParaRPr lang="en-US"/>
          </a:p>
        </p:txBody>
      </p:sp>
    </p:spTree>
    <p:extLst>
      <p:ext uri="{BB962C8B-B14F-4D97-AF65-F5344CB8AC3E}">
        <p14:creationId xmlns:p14="http://schemas.microsoft.com/office/powerpoint/2010/main" val="23229260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D9B50-C986-4CE8-B5F7-114400504DF4}" type="datetimeFigureOut">
              <a:rPr lang="en-US" smtClean="0"/>
              <a:pPr/>
              <a:t>4/4/2021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A994C-79B1-430F-A81C-8E6A984BD6DB}" type="slidenum">
              <a:rPr lang="en-US" smtClean="0"/>
              <a:pPr/>
              <a:t>‹#›</a:t>
            </a:fld>
            <a:endParaRPr lang="en-US"/>
          </a:p>
        </p:txBody>
      </p:sp>
    </p:spTree>
    <p:extLst>
      <p:ext uri="{BB962C8B-B14F-4D97-AF65-F5344CB8AC3E}">
        <p14:creationId xmlns:p14="http://schemas.microsoft.com/office/powerpoint/2010/main" val="25684514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8" descr="H:\Abzar\ابزارهای فتوشاپ\وکتور\ترنج\Eslimi_Vector_Toranj_22[Www.Torobche.Com]\Eslimi_Vector_Toranj_22[Www.Torobche.Com].png"/>
          <p:cNvPicPr>
            <a:picLocks noChangeAspect="1" noChangeArrowheads="1"/>
          </p:cNvPicPr>
          <p:nvPr userDrawn="1"/>
        </p:nvPicPr>
        <p:blipFill>
          <a:blip r:embed="rId2" cstate="print">
            <a:lum contrast="20000"/>
          </a:blip>
          <a:srcRect r="49738"/>
          <a:stretch>
            <a:fillRect/>
          </a:stretch>
        </p:blipFill>
        <p:spPr bwMode="auto">
          <a:xfrm>
            <a:off x="121239" y="2527953"/>
            <a:ext cx="1097962" cy="2183094"/>
          </a:xfrm>
          <a:prstGeom prst="rect">
            <a:avLst/>
          </a:prstGeom>
          <a:noFill/>
          <a:effectLst>
            <a:outerShdw blurRad="63500" sx="102000" sy="102000" algn="ctr" rotWithShape="0">
              <a:prstClr val="black">
                <a:alpha val="40000"/>
              </a:prstClr>
            </a:outerShdw>
          </a:effectLst>
        </p:spPr>
      </p:pic>
      <p:pic>
        <p:nvPicPr>
          <p:cNvPr id="6" name="Picture 8" descr="H:\Abzar\ابزارهای فتوشاپ\وکتور\ترنج\Eslimi_Vector_Toranj_22[Www.Torobche.Com]\Eslimi_Vector_Toranj_22[Www.Torobche.Com].png"/>
          <p:cNvPicPr>
            <a:picLocks noChangeAspect="1" noChangeArrowheads="1"/>
          </p:cNvPicPr>
          <p:nvPr userDrawn="1"/>
        </p:nvPicPr>
        <p:blipFill>
          <a:blip r:embed="rId2" cstate="print">
            <a:lum contrast="20000"/>
          </a:blip>
          <a:srcRect r="49738"/>
          <a:stretch>
            <a:fillRect/>
          </a:stretch>
        </p:blipFill>
        <p:spPr bwMode="auto">
          <a:xfrm flipH="1">
            <a:off x="7924800" y="2527953"/>
            <a:ext cx="1097960" cy="2183094"/>
          </a:xfrm>
          <a:prstGeom prst="rect">
            <a:avLst/>
          </a:prstGeom>
          <a:noFill/>
          <a:effectLst>
            <a:outerShdw blurRad="63500" sx="102000" sy="102000" algn="ctr" rotWithShape="0">
              <a:prstClr val="black">
                <a:alpha val="40000"/>
              </a:prstClr>
            </a:outerShdw>
          </a:effectLst>
        </p:spPr>
      </p:pic>
      <p:pic>
        <p:nvPicPr>
          <p:cNvPr id="1026" name="Picture 2" descr="C:\Users\Shahadat\Desktop\Picture1.png"/>
          <p:cNvPicPr>
            <a:picLocks noChangeAspect="1" noChangeArrowheads="1"/>
          </p:cNvPicPr>
          <p:nvPr userDrawn="1"/>
        </p:nvPicPr>
        <p:blipFill>
          <a:blip r:embed="rId3"/>
          <a:srcRect/>
          <a:stretch>
            <a:fillRect/>
          </a:stretch>
        </p:blipFill>
        <p:spPr bwMode="auto">
          <a:xfrm>
            <a:off x="-1752600" y="-1600200"/>
            <a:ext cx="12922251" cy="869156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5" name="Picture 14" descr="C:\Users\Shahadat\Desktop\22.png"/>
          <p:cNvPicPr>
            <a:picLocks noChangeAspect="1" noChangeArrowheads="1"/>
          </p:cNvPicPr>
          <p:nvPr userDrawn="1"/>
        </p:nvPicPr>
        <p:blipFill>
          <a:blip r:embed="rId2">
            <a:duotone>
              <a:schemeClr val="accent6">
                <a:shade val="45000"/>
                <a:satMod val="135000"/>
              </a:schemeClr>
              <a:prstClr val="white"/>
            </a:duotone>
          </a:blip>
          <a:srcRect l="14228" t="19209" b="23162"/>
          <a:stretch>
            <a:fillRect/>
          </a:stretch>
        </p:blipFill>
        <p:spPr bwMode="auto">
          <a:xfrm>
            <a:off x="533400" y="4572000"/>
            <a:ext cx="8305800" cy="1752600"/>
          </a:xfrm>
          <a:prstGeom prst="rect">
            <a:avLst/>
          </a:prstGeom>
          <a:noFill/>
          <a:effectLst/>
        </p:spPr>
      </p:pic>
      <p:pic>
        <p:nvPicPr>
          <p:cNvPr id="11" name="Picture 10" descr="C:\Users\Shahadat\Desktop\22.png"/>
          <p:cNvPicPr>
            <a:picLocks noChangeAspect="1" noChangeArrowheads="1"/>
          </p:cNvPicPr>
          <p:nvPr userDrawn="1"/>
        </p:nvPicPr>
        <p:blipFill>
          <a:blip r:embed="rId2">
            <a:duotone>
              <a:schemeClr val="accent6">
                <a:shade val="45000"/>
                <a:satMod val="135000"/>
              </a:schemeClr>
              <a:prstClr val="white"/>
            </a:duotone>
          </a:blip>
          <a:srcRect l="14228" t="19209" b="23162"/>
          <a:stretch>
            <a:fillRect/>
          </a:stretch>
        </p:blipFill>
        <p:spPr bwMode="auto">
          <a:xfrm>
            <a:off x="1295400" y="2514600"/>
            <a:ext cx="6742113" cy="2133600"/>
          </a:xfrm>
          <a:prstGeom prst="rect">
            <a:avLst/>
          </a:prstGeom>
          <a:noFill/>
          <a:effectLst>
            <a:outerShdw blurRad="50800" dist="38100" dir="16200000" rotWithShape="0">
              <a:prstClr val="black">
                <a:alpha val="40000"/>
              </a:prstClr>
            </a:outerShdw>
          </a:effectLst>
        </p:spPr>
      </p:pic>
      <p:sp>
        <p:nvSpPr>
          <p:cNvPr id="3" name="Text Placeholder 2"/>
          <p:cNvSpPr>
            <a:spLocks noGrp="1"/>
          </p:cNvSpPr>
          <p:nvPr>
            <p:ph type="body" idx="1" hasCustomPrompt="1"/>
          </p:nvPr>
        </p:nvSpPr>
        <p:spPr>
          <a:xfrm>
            <a:off x="838200" y="4724400"/>
            <a:ext cx="7543800" cy="1371600"/>
          </a:xfrm>
          <a:ln>
            <a:noFill/>
            <a:prstDash val="sysDot"/>
          </a:ln>
        </p:spPr>
        <p:txBody>
          <a:bodyPr anchor="b">
            <a:normAutofit/>
          </a:bodyPr>
          <a:lstStyle>
            <a:lvl1pPr marL="0" indent="0" algn="r" rtl="1">
              <a:buNone/>
              <a:defRPr lang="en-US" sz="1800" b="0" kern="1200" baseline="0" dirty="0" smtClean="0">
                <a:solidFill>
                  <a:schemeClr val="tx1">
                    <a:lumMod val="65000"/>
                    <a:lumOff val="35000"/>
                  </a:schemeClr>
                </a:solidFill>
                <a:latin typeface="+mn-lt"/>
                <a:ea typeface="+mn-ea"/>
                <a:cs typeface="B Yekan" pitchFamily="2" charset="-7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dirty="0"/>
              <a:t>متن مورد نظر خود را بنویسید.</a:t>
            </a:r>
            <a:endParaRPr lang="en-US" dirty="0"/>
          </a:p>
        </p:txBody>
      </p:sp>
      <p:sp>
        <p:nvSpPr>
          <p:cNvPr id="5" name="Footer Placeholder 4"/>
          <p:cNvSpPr>
            <a:spLocks noGrp="1"/>
          </p:cNvSpPr>
          <p:nvPr>
            <p:ph type="ftr" sz="quarter" idx="11"/>
          </p:nvPr>
        </p:nvSpPr>
        <p:spPr/>
        <p:txBody>
          <a:bodyPr/>
          <a:lstStyle/>
          <a:p>
            <a:r>
              <a:rPr lang="en-US"/>
              <a:t>www.aseman313.ir</a:t>
            </a:r>
          </a:p>
        </p:txBody>
      </p:sp>
      <p:pic>
        <p:nvPicPr>
          <p:cNvPr id="12" name="Picture 8" descr="H:\Abzar\ابزارهای فتوشاپ\وکتور\ترنج\Eslimi_Vector_Toranj_22[Www.Torobche.Com]\Eslimi_Vector_Toranj_22[Www.Torobche.Com].png"/>
          <p:cNvPicPr>
            <a:picLocks noChangeAspect="1" noChangeArrowheads="1"/>
          </p:cNvPicPr>
          <p:nvPr userDrawn="1"/>
        </p:nvPicPr>
        <p:blipFill>
          <a:blip r:embed="rId3" cstate="print">
            <a:lum contrast="10000"/>
          </a:blip>
          <a:srcRect r="49738"/>
          <a:stretch>
            <a:fillRect/>
          </a:stretch>
        </p:blipFill>
        <p:spPr bwMode="auto">
          <a:xfrm>
            <a:off x="685800" y="2895600"/>
            <a:ext cx="689391" cy="1371600"/>
          </a:xfrm>
          <a:prstGeom prst="rect">
            <a:avLst/>
          </a:prstGeom>
          <a:noFill/>
          <a:effectLst>
            <a:outerShdw blurRad="63500" sx="102000" sy="102000" algn="ctr" rotWithShape="0">
              <a:prstClr val="black">
                <a:alpha val="40000"/>
              </a:prstClr>
            </a:outerShdw>
          </a:effectLst>
        </p:spPr>
      </p:pic>
      <p:pic>
        <p:nvPicPr>
          <p:cNvPr id="13" name="Picture 8" descr="H:\Abzar\ابزارهای فتوشاپ\وکتور\ترنج\Eslimi_Vector_Toranj_22[Www.Torobche.Com]\Eslimi_Vector_Toranj_22[Www.Torobche.Com].png"/>
          <p:cNvPicPr>
            <a:picLocks noChangeAspect="1" noChangeArrowheads="1"/>
          </p:cNvPicPr>
          <p:nvPr userDrawn="1"/>
        </p:nvPicPr>
        <p:blipFill>
          <a:blip r:embed="rId3" cstate="print">
            <a:lum contrast="10000"/>
          </a:blip>
          <a:srcRect r="49738"/>
          <a:stretch>
            <a:fillRect/>
          </a:stretch>
        </p:blipFill>
        <p:spPr bwMode="auto">
          <a:xfrm flipH="1">
            <a:off x="7768809" y="2895600"/>
            <a:ext cx="689391" cy="1371600"/>
          </a:xfrm>
          <a:prstGeom prst="rect">
            <a:avLst/>
          </a:prstGeom>
          <a:noFill/>
          <a:effectLst>
            <a:outerShdw blurRad="63500" sx="102000" sy="102000" algn="ctr" rotWithShape="0">
              <a:prstClr val="black">
                <a:alpha val="40000"/>
              </a:prstClr>
            </a:outerShdw>
          </a:effectLst>
        </p:spPr>
      </p:pic>
      <p:sp>
        <p:nvSpPr>
          <p:cNvPr id="14" name="Title 1"/>
          <p:cNvSpPr>
            <a:spLocks noGrp="1"/>
          </p:cNvSpPr>
          <p:nvPr>
            <p:ph type="ctrTitle" hasCustomPrompt="1"/>
          </p:nvPr>
        </p:nvSpPr>
        <p:spPr>
          <a:xfrm>
            <a:off x="1371600" y="2743200"/>
            <a:ext cx="6400800" cy="1676400"/>
          </a:xfrm>
          <a:noFill/>
          <a:ln w="15875" cap="flat">
            <a:noFill/>
            <a:prstDash val="sysDash"/>
            <a:round/>
          </a:ln>
        </p:spPr>
        <p:style>
          <a:lnRef idx="2">
            <a:schemeClr val="accent3"/>
          </a:lnRef>
          <a:fillRef idx="1">
            <a:schemeClr val="lt1"/>
          </a:fillRef>
          <a:effectRef idx="0">
            <a:schemeClr val="accent3"/>
          </a:effectRef>
          <a:fontRef idx="none"/>
        </p:style>
        <p:txBody>
          <a:bodyPr lIns="91440"/>
          <a:lstStyle>
            <a:lvl1pPr rtl="1">
              <a:defRPr baseline="0">
                <a:effectLst>
                  <a:outerShdw blurRad="38100" dist="38100" dir="2700000" algn="tl">
                    <a:srgbClr val="000000">
                      <a:alpha val="43137"/>
                    </a:srgbClr>
                  </a:outerShdw>
                </a:effectLst>
                <a:cs typeface="A  Mitra_1 (MRT)" pitchFamily="2" charset="-78"/>
              </a:defRPr>
            </a:lvl1pPr>
          </a:lstStyle>
          <a:p>
            <a:r>
              <a:rPr lang="fa-IR" dirty="0"/>
              <a:t>عنوان مورد نظر خود را بنویسید.</a:t>
            </a:r>
            <a:endParaRPr lang="en-US" dirty="0"/>
          </a:p>
        </p:txBody>
      </p:sp>
      <p:pic>
        <p:nvPicPr>
          <p:cNvPr id="4098" name="Picture 2" descr="H:\Abzar\ابزارهای فتوشاپ\وکتور\ترنج\Eslimi_Vector_Toranj_22[Www.Torobche.Com]\Eslimi_Vector_Toranj_22[Www.Torobche.Com].png"/>
          <p:cNvPicPr>
            <a:picLocks noChangeAspect="1" noChangeArrowheads="1"/>
          </p:cNvPicPr>
          <p:nvPr userDrawn="1"/>
        </p:nvPicPr>
        <p:blipFill>
          <a:blip r:embed="rId4">
            <a:lum contrast="10000"/>
          </a:blip>
          <a:srcRect t="50000"/>
          <a:stretch>
            <a:fillRect/>
          </a:stretch>
        </p:blipFill>
        <p:spPr bwMode="auto">
          <a:xfrm>
            <a:off x="1295400" y="0"/>
            <a:ext cx="6705600" cy="3352800"/>
          </a:xfrm>
          <a:prstGeom prst="rect">
            <a:avLst/>
          </a:prstGeom>
          <a:noFill/>
          <a:effectLst>
            <a:outerShdw blurRad="50800" dist="38100" dir="5400000" algn="t"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95000"/>
            <a:lum bright="-16000" contrast="41000"/>
          </a:blip>
          <a:srcRect/>
          <a:stretch>
            <a:fillRect r="-30000"/>
          </a:stretch>
        </a:blipFill>
        <a:effectLst/>
      </p:bgPr>
    </p:bg>
    <p:spTree>
      <p:nvGrpSpPr>
        <p:cNvPr id="1" name=""/>
        <p:cNvGrpSpPr/>
        <p:nvPr/>
      </p:nvGrpSpPr>
      <p:grpSpPr>
        <a:xfrm>
          <a:off x="0" y="0"/>
          <a:ext cx="0" cy="0"/>
          <a:chOff x="0" y="0"/>
          <a:chExt cx="0" cy="0"/>
        </a:xfrm>
      </p:grpSpPr>
      <p:pic>
        <p:nvPicPr>
          <p:cNvPr id="41" name="Picture 40" descr="H:\Abzar\ابزارهای فتوشاپ\وکتور\ترنج\Eslimi-Cadre-Vector-1-(Www.Torobche.Com)\23333333.png"/>
          <p:cNvPicPr>
            <a:picLocks noChangeAspect="1" noChangeArrowheads="1"/>
          </p:cNvPicPr>
          <p:nvPr userDrawn="1"/>
        </p:nvPicPr>
        <p:blipFill>
          <a:blip r:embed="rId3" cstate="print">
            <a:lum bright="-10000" contrast="20000"/>
          </a:blip>
          <a:srcRect/>
          <a:stretch>
            <a:fillRect/>
          </a:stretch>
        </p:blipFill>
        <p:spPr bwMode="auto">
          <a:xfrm>
            <a:off x="737846" y="1261977"/>
            <a:ext cx="7720354" cy="2167023"/>
          </a:xfrm>
          <a:prstGeom prst="rect">
            <a:avLst/>
          </a:prstGeom>
          <a:noFill/>
          <a:effectLst>
            <a:outerShdw blurRad="50800" dist="38100" dir="16200000" rotWithShape="0">
              <a:prstClr val="black">
                <a:alpha val="40000"/>
              </a:prstClr>
            </a:outerShdw>
          </a:effectLst>
        </p:spPr>
      </p:pic>
      <p:pic>
        <p:nvPicPr>
          <p:cNvPr id="1034" name="Picture 10" descr="C:\Users\Shahadat\Desktop\22.png"/>
          <p:cNvPicPr>
            <a:picLocks noChangeAspect="1" noChangeArrowheads="1"/>
          </p:cNvPicPr>
          <p:nvPr userDrawn="1"/>
        </p:nvPicPr>
        <p:blipFill>
          <a:blip r:embed="rId4">
            <a:duotone>
              <a:schemeClr val="accent6">
                <a:shade val="45000"/>
                <a:satMod val="135000"/>
              </a:schemeClr>
              <a:prstClr val="white"/>
            </a:duotone>
          </a:blip>
          <a:srcRect l="14228" t="19209" b="23162"/>
          <a:stretch>
            <a:fillRect/>
          </a:stretch>
        </p:blipFill>
        <p:spPr bwMode="auto">
          <a:xfrm>
            <a:off x="990600" y="3657601"/>
            <a:ext cx="7467600" cy="2285999"/>
          </a:xfrm>
          <a:prstGeom prst="rect">
            <a:avLst/>
          </a:prstGeom>
          <a:noFill/>
          <a:effectLst>
            <a:outerShdw blurRad="50800" dist="38100" dir="16200000" rotWithShape="0">
              <a:prstClr val="black">
                <a:alpha val="40000"/>
              </a:prstClr>
            </a:outerShdw>
          </a:effectLst>
        </p:spPr>
      </p:pic>
      <p:pic>
        <p:nvPicPr>
          <p:cNvPr id="1048" name="Picture 24" descr="H:\Abzar\ابزارهای فتوشاپ\وکتور\ترنج\Eslimi_Vector_Toranj_22[Www.Torobche.Com]\بلل.png"/>
          <p:cNvPicPr>
            <a:picLocks noChangeAspect="1" noChangeArrowheads="1"/>
          </p:cNvPicPr>
          <p:nvPr userDrawn="1"/>
        </p:nvPicPr>
        <p:blipFill>
          <a:blip r:embed="rId5"/>
          <a:srcRect t="15827" r="49640" b="19424"/>
          <a:stretch>
            <a:fillRect/>
          </a:stretch>
        </p:blipFill>
        <p:spPr bwMode="auto">
          <a:xfrm>
            <a:off x="3810000" y="0"/>
            <a:ext cx="5334000" cy="6858000"/>
          </a:xfrm>
          <a:prstGeom prst="rect">
            <a:avLst/>
          </a:prstGeom>
          <a:noFill/>
        </p:spPr>
      </p:pic>
      <p:pic>
        <p:nvPicPr>
          <p:cNvPr id="18" name="Picture 8" descr="H:\Abzar\ابزارهای فتوشاپ\وکتور\ترنج\Eslimi_Vector_Toranj_22[Www.Torobche.Com]\Eslimi_Vector_Toranj_22[Www.Torobche.Com].png"/>
          <p:cNvPicPr>
            <a:picLocks noChangeAspect="1" noChangeArrowheads="1"/>
          </p:cNvPicPr>
          <p:nvPr userDrawn="1"/>
        </p:nvPicPr>
        <p:blipFill>
          <a:blip r:embed="rId6" cstate="print">
            <a:lum contrast="10000"/>
          </a:blip>
          <a:srcRect r="49738"/>
          <a:stretch>
            <a:fillRect/>
          </a:stretch>
        </p:blipFill>
        <p:spPr bwMode="auto">
          <a:xfrm flipH="1">
            <a:off x="8153400" y="3962400"/>
            <a:ext cx="771059" cy="1621661"/>
          </a:xfrm>
          <a:prstGeom prst="rect">
            <a:avLst/>
          </a:prstGeom>
          <a:noFill/>
          <a:effectLst>
            <a:outerShdw blurRad="63500" sx="102000" sy="102000" algn="ctr" rotWithShape="0">
              <a:prstClr val="black">
                <a:alpha val="40000"/>
              </a:prstClr>
            </a:outerShdw>
          </a:effectLst>
        </p:spPr>
      </p:pic>
      <p:pic>
        <p:nvPicPr>
          <p:cNvPr id="1032" name="Picture 8" descr="H:\Abzar\ابزارهای فتوشاپ\وکتور\ترنج\Eslimi_Vector_Toranj_22[Www.Torobche.Com]\Eslimi_Vector_Toranj_22[Www.Torobche.Com].png"/>
          <p:cNvPicPr>
            <a:picLocks noChangeAspect="1" noChangeArrowheads="1"/>
          </p:cNvPicPr>
          <p:nvPr userDrawn="1"/>
        </p:nvPicPr>
        <p:blipFill>
          <a:blip r:embed="rId6" cstate="print">
            <a:lum contrast="10000"/>
          </a:blip>
          <a:srcRect r="49738"/>
          <a:stretch>
            <a:fillRect/>
          </a:stretch>
        </p:blipFill>
        <p:spPr bwMode="auto">
          <a:xfrm>
            <a:off x="304800" y="3962400"/>
            <a:ext cx="771059" cy="1621661"/>
          </a:xfrm>
          <a:prstGeom prst="rect">
            <a:avLst/>
          </a:prstGeom>
          <a:noFill/>
          <a:effectLst>
            <a:outerShdw blurRad="63500" sx="102000" sy="102000" algn="ctr" rotWithShape="0">
              <a:prstClr val="black">
                <a:alpha val="40000"/>
              </a:prstClr>
            </a:outerShdw>
          </a:effectLst>
        </p:spPr>
      </p:pic>
      <p:sp>
        <p:nvSpPr>
          <p:cNvPr id="2" name="Title 1"/>
          <p:cNvSpPr>
            <a:spLocks noGrp="1"/>
          </p:cNvSpPr>
          <p:nvPr>
            <p:ph type="ctrTitle" hasCustomPrompt="1"/>
          </p:nvPr>
        </p:nvSpPr>
        <p:spPr>
          <a:xfrm>
            <a:off x="1143000" y="1672824"/>
            <a:ext cx="6934200" cy="1375176"/>
          </a:xfrm>
          <a:noFill/>
          <a:ln w="15875" cap="flat">
            <a:noFill/>
            <a:prstDash val="sysDash"/>
            <a:round/>
          </a:ln>
        </p:spPr>
        <p:style>
          <a:lnRef idx="2">
            <a:schemeClr val="accent3"/>
          </a:lnRef>
          <a:fillRef idx="1">
            <a:schemeClr val="lt1"/>
          </a:fillRef>
          <a:effectRef idx="0">
            <a:schemeClr val="accent3"/>
          </a:effectRef>
          <a:fontRef idx="none"/>
        </p:style>
        <p:txBody>
          <a:bodyPr lIns="91440"/>
          <a:lstStyle>
            <a:lvl1pPr rtl="1">
              <a:defRPr baseline="0">
                <a:effectLst>
                  <a:outerShdw blurRad="38100" dist="38100" dir="2700000" algn="tl">
                    <a:srgbClr val="000000">
                      <a:alpha val="43137"/>
                    </a:srgbClr>
                  </a:outerShdw>
                </a:effectLst>
                <a:cs typeface="A  Mitra_1 (MRT)" pitchFamily="2" charset="-78"/>
              </a:defRPr>
            </a:lvl1pPr>
          </a:lstStyle>
          <a:p>
            <a:r>
              <a:rPr lang="fa-IR" dirty="0"/>
              <a:t>عنوان مورد نظر خود را بنویسید.</a:t>
            </a:r>
            <a:endParaRPr lang="en-US" dirty="0"/>
          </a:p>
        </p:txBody>
      </p:sp>
      <p:sp>
        <p:nvSpPr>
          <p:cNvPr id="3" name="Subtitle 2"/>
          <p:cNvSpPr>
            <a:spLocks noGrp="1"/>
          </p:cNvSpPr>
          <p:nvPr>
            <p:ph type="subTitle" idx="1" hasCustomPrompt="1"/>
          </p:nvPr>
        </p:nvSpPr>
        <p:spPr>
          <a:xfrm>
            <a:off x="1143001" y="3886200"/>
            <a:ext cx="6934200" cy="1752600"/>
          </a:xfrm>
          <a:ln w="9525">
            <a:noFill/>
            <a:prstDash val="dash"/>
          </a:ln>
        </p:spPr>
        <p:txBody>
          <a:bodyPr>
            <a:normAutofit/>
          </a:bodyPr>
          <a:lstStyle>
            <a:lvl1pPr marL="0" indent="0" algn="ctr">
              <a:buNone/>
              <a:defRPr sz="2400" baseline="0">
                <a:solidFill>
                  <a:schemeClr val="tx1">
                    <a:lumMod val="75000"/>
                    <a:lumOff val="25000"/>
                  </a:schemeClr>
                </a:solidFill>
                <a:cs typeface="B Yekan"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dirty="0"/>
              <a:t>متن مورد نظر خود را بنویسید.</a:t>
            </a:r>
            <a:endParaRPr lang="en-US" dirty="0"/>
          </a:p>
        </p:txBody>
      </p:sp>
      <p:sp>
        <p:nvSpPr>
          <p:cNvPr id="23" name="Footer Placeholder 22"/>
          <p:cNvSpPr>
            <a:spLocks noGrp="1"/>
          </p:cNvSpPr>
          <p:nvPr>
            <p:ph type="ftr" sz="quarter" idx="12"/>
          </p:nvPr>
        </p:nvSpPr>
        <p:spPr>
          <a:xfrm>
            <a:off x="3124200" y="6324600"/>
            <a:ext cx="2895600" cy="381000"/>
          </a:xfrm>
        </p:spPr>
        <p:txBody>
          <a:bodyPr/>
          <a:lstStyle>
            <a:lvl1pPr>
              <a:defRPr sz="800"/>
            </a:lvl1pPr>
          </a:lstStyle>
          <a:p>
            <a:r>
              <a:rPr lang="en-US" dirty="0"/>
              <a:t>www.aseman313.ir</a:t>
            </a:r>
          </a:p>
        </p:txBody>
      </p:sp>
      <p:sp>
        <p:nvSpPr>
          <p:cNvPr id="36" name="TextBox 35"/>
          <p:cNvSpPr txBox="1"/>
          <p:nvPr userDrawn="1"/>
        </p:nvSpPr>
        <p:spPr>
          <a:xfrm rot="5400000">
            <a:off x="8508211" y="6331176"/>
            <a:ext cx="1143003" cy="215444"/>
          </a:xfrm>
          <a:prstGeom prst="rect">
            <a:avLst/>
          </a:prstGeom>
          <a:noFill/>
        </p:spPr>
        <p:txBody>
          <a:bodyPr wrap="square" rtlCol="0">
            <a:spAutoFit/>
          </a:bodyPr>
          <a:lstStyle/>
          <a:p>
            <a:r>
              <a:rPr lang="en-US" sz="800" dirty="0">
                <a:solidFill>
                  <a:srgbClr val="996600"/>
                </a:solidFill>
              </a:rPr>
              <a:t>www.aseman313.ir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descr="C:\Users\Shahadat\Desktop\11233.png"/>
          <p:cNvPicPr>
            <a:picLocks noChangeAspect="1" noChangeArrowheads="1"/>
          </p:cNvPicPr>
          <p:nvPr userDrawn="1"/>
        </p:nvPicPr>
        <p:blipFill>
          <a:blip r:embed="rId2">
            <a:duotone>
              <a:schemeClr val="accent6">
                <a:shade val="45000"/>
                <a:satMod val="135000"/>
              </a:schemeClr>
              <a:prstClr val="white"/>
            </a:duotone>
          </a:blip>
          <a:srcRect l="2542" r="847"/>
          <a:stretch>
            <a:fillRect/>
          </a:stretch>
        </p:blipFill>
        <p:spPr bwMode="auto">
          <a:xfrm>
            <a:off x="152400" y="1600200"/>
            <a:ext cx="8915400" cy="5105400"/>
          </a:xfrm>
          <a:prstGeom prst="rect">
            <a:avLst/>
          </a:prstGeom>
          <a:noFill/>
          <a:effectLst>
            <a:outerShdw blurRad="50800" dist="38100" dir="5400000" algn="t" rotWithShape="0">
              <a:prstClr val="black">
                <a:alpha val="40000"/>
              </a:prstClr>
            </a:outerShdw>
          </a:effectLst>
        </p:spPr>
      </p:pic>
      <p:pic>
        <p:nvPicPr>
          <p:cNvPr id="3079" name="Picture 7" descr="H:\Abzar\ابزارهای فتوشاپ\وکتور\ترنج\Eslimi-Cadre-Vector-1-(Www.Torobche.Com)\23333333.png"/>
          <p:cNvPicPr>
            <a:picLocks noChangeAspect="1" noChangeArrowheads="1"/>
          </p:cNvPicPr>
          <p:nvPr userDrawn="1"/>
        </p:nvPicPr>
        <p:blipFill>
          <a:blip r:embed="rId3" cstate="print">
            <a:lum bright="-10000" contrast="20000"/>
          </a:blip>
          <a:srcRect/>
          <a:stretch>
            <a:fillRect/>
          </a:stretch>
        </p:blipFill>
        <p:spPr bwMode="auto">
          <a:xfrm>
            <a:off x="685800" y="76200"/>
            <a:ext cx="7853363" cy="1494989"/>
          </a:xfrm>
          <a:prstGeom prst="rect">
            <a:avLst/>
          </a:prstGeom>
          <a:noFill/>
          <a:effectLst>
            <a:outerShdw blurRad="50800" dist="38100" dir="8100000" algn="tr" rotWithShape="0">
              <a:prstClr val="black">
                <a:alpha val="40000"/>
              </a:prstClr>
            </a:outerShdw>
          </a:effectLst>
        </p:spPr>
      </p:pic>
      <p:sp>
        <p:nvSpPr>
          <p:cNvPr id="2" name="Title 1"/>
          <p:cNvSpPr>
            <a:spLocks noGrp="1"/>
          </p:cNvSpPr>
          <p:nvPr>
            <p:ph type="title" hasCustomPrompt="1"/>
          </p:nvPr>
        </p:nvSpPr>
        <p:spPr>
          <a:xfrm>
            <a:off x="1052204" y="304800"/>
            <a:ext cx="7101196" cy="1016904"/>
          </a:xfrm>
          <a:ln w="19050">
            <a:noFill/>
            <a:prstDash val="sysDash"/>
          </a:ln>
        </p:spPr>
        <p:txBody>
          <a:bodyPr/>
          <a:lstStyle>
            <a:lvl1pPr rtl="1">
              <a:defRPr lang="fa-IR" sz="4400" kern="1200" baseline="0" dirty="0" smtClean="0">
                <a:solidFill>
                  <a:schemeClr val="tx1"/>
                </a:solidFill>
                <a:effectLst>
                  <a:outerShdw blurRad="38100" dist="38100" dir="2700000" algn="tl">
                    <a:srgbClr val="000000">
                      <a:alpha val="43137"/>
                    </a:srgbClr>
                  </a:outerShdw>
                </a:effectLst>
                <a:latin typeface="+mj-lt"/>
                <a:ea typeface="+mj-ea"/>
                <a:cs typeface="A  Mitra_1 (MRT)" pitchFamily="2" charset="-78"/>
              </a:defRPr>
            </a:lvl1pPr>
          </a:lstStyle>
          <a:p>
            <a:r>
              <a:rPr lang="fa-IR" dirty="0"/>
              <a:t>عنوان مورد نظر خود را بنویسید.</a:t>
            </a:r>
            <a:endParaRPr lang="en-US" dirty="0"/>
          </a:p>
        </p:txBody>
      </p:sp>
      <p:pic>
        <p:nvPicPr>
          <p:cNvPr id="3083" name="Picture 11" descr="H:\Abzar\ابزارهای فتوشاپ\وکتور\ترنج\Eslimi_Vector_Toranj_22[Www.Torobche.Com]\Eslimi_Vector_Toranj_.png"/>
          <p:cNvPicPr>
            <a:picLocks noChangeAspect="1" noChangeArrowheads="1"/>
          </p:cNvPicPr>
          <p:nvPr userDrawn="1"/>
        </p:nvPicPr>
        <p:blipFill>
          <a:blip r:embed="rId4"/>
          <a:srcRect l="50000"/>
          <a:stretch>
            <a:fillRect/>
          </a:stretch>
        </p:blipFill>
        <p:spPr bwMode="auto">
          <a:xfrm>
            <a:off x="0" y="1536699"/>
            <a:ext cx="2660650" cy="5321301"/>
          </a:xfrm>
          <a:prstGeom prst="rect">
            <a:avLst/>
          </a:prstGeom>
          <a:noFill/>
        </p:spPr>
      </p:pic>
      <p:sp>
        <p:nvSpPr>
          <p:cNvPr id="3" name="Content Placeholder 2"/>
          <p:cNvSpPr>
            <a:spLocks noGrp="1"/>
          </p:cNvSpPr>
          <p:nvPr>
            <p:ph idx="1" hasCustomPrompt="1"/>
          </p:nvPr>
        </p:nvSpPr>
        <p:spPr>
          <a:xfrm>
            <a:off x="304800" y="1752600"/>
            <a:ext cx="8534400" cy="4800600"/>
          </a:xfrm>
          <a:ln>
            <a:noFill/>
            <a:prstDash val="sysDash"/>
          </a:ln>
        </p:spPr>
        <p:txBody>
          <a:bodyPr/>
          <a:lstStyle>
            <a:lvl1pPr algn="r" rtl="1">
              <a:buSzPct val="128000"/>
              <a:buFontTx/>
              <a:buBlip>
                <a:blip r:embed="rId5"/>
              </a:buBlip>
              <a:defRPr lang="en-US" sz="2000" b="0" kern="1200" baseline="0" dirty="0" smtClean="0">
                <a:solidFill>
                  <a:schemeClr val="tx1">
                    <a:lumMod val="65000"/>
                    <a:lumOff val="35000"/>
                  </a:schemeClr>
                </a:solidFill>
                <a:latin typeface="+mn-lt"/>
                <a:ea typeface="+mn-ea"/>
                <a:cs typeface="B Yekan" pitchFamily="2" charset="-78"/>
              </a:defRPr>
            </a:lvl1pPr>
            <a:lvl2pPr algn="r" rtl="1">
              <a:lnSpc>
                <a:spcPct val="150000"/>
              </a:lnSpc>
              <a:buSzPct val="128000"/>
              <a:buFontTx/>
              <a:buBlip>
                <a:blip r:embed="rId5"/>
              </a:buBlip>
              <a:defRPr sz="1800" b="0" baseline="0">
                <a:cs typeface="B Yekan" pitchFamily="2" charset="-78"/>
              </a:defRPr>
            </a:lvl2pPr>
            <a:lvl3pPr algn="r" rtl="1">
              <a:lnSpc>
                <a:spcPct val="150000"/>
              </a:lnSpc>
              <a:buSzPct val="128000"/>
              <a:buFontTx/>
              <a:buBlip>
                <a:blip r:embed="rId5"/>
              </a:buBlip>
              <a:defRPr sz="1600" b="0">
                <a:cs typeface="B Yekan" pitchFamily="2" charset="-78"/>
              </a:defRPr>
            </a:lvl3pPr>
            <a:lvl4pPr algn="r" rtl="1">
              <a:lnSpc>
                <a:spcPct val="150000"/>
              </a:lnSpc>
              <a:buSzPct val="128000"/>
              <a:buFontTx/>
              <a:buBlip>
                <a:blip r:embed="rId5"/>
              </a:buBlip>
              <a:defRPr sz="1400" b="0" baseline="0">
                <a:cs typeface="B Yekan" pitchFamily="2" charset="-78"/>
              </a:defRPr>
            </a:lvl4pPr>
            <a:lvl5pPr algn="r" rtl="1">
              <a:lnSpc>
                <a:spcPct val="150000"/>
              </a:lnSpc>
              <a:buSzPct val="128000"/>
              <a:buFontTx/>
              <a:buBlip>
                <a:blip r:embed="rId5"/>
              </a:buBlip>
              <a:defRPr sz="1200" b="0">
                <a:cs typeface="B Yekan" pitchFamily="2" charset="-78"/>
              </a:defRPr>
            </a:lvl5pPr>
          </a:lstStyle>
          <a:p>
            <a:pPr lvl="0"/>
            <a:r>
              <a:rPr lang="fa-IR" dirty="0"/>
              <a:t>متن مورد نظر خود را بنویسید.</a:t>
            </a:r>
            <a:endParaRPr lang="en-US" dirty="0"/>
          </a:p>
          <a:p>
            <a:pPr lvl="1"/>
            <a:r>
              <a:rPr lang="fa-IR" dirty="0"/>
              <a:t>اولین سطح</a:t>
            </a:r>
            <a:endParaRPr lang="en-US" dirty="0"/>
          </a:p>
          <a:p>
            <a:pPr lvl="2"/>
            <a:r>
              <a:rPr lang="fa-IR" dirty="0"/>
              <a:t>دومین سطح</a:t>
            </a:r>
            <a:endParaRPr lang="en-US" dirty="0"/>
          </a:p>
          <a:p>
            <a:pPr lvl="3"/>
            <a:r>
              <a:rPr lang="fa-IR" dirty="0"/>
              <a:t>سومین سطح</a:t>
            </a:r>
            <a:endParaRPr lang="en-US" dirty="0"/>
          </a:p>
          <a:p>
            <a:pPr lvl="4"/>
            <a:r>
              <a:rPr lang="fa-IR" dirty="0"/>
              <a:t>چهارمین سطح</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123" name="Picture 3" descr="H:\Abzar\ابزارهای فتوشاپ\وکتور\ترنج\Eslimi_Vector_Toranj_22[Www.Torobche.Com]\بلل.png"/>
          <p:cNvPicPr>
            <a:picLocks noChangeAspect="1" noChangeArrowheads="1"/>
          </p:cNvPicPr>
          <p:nvPr userDrawn="1"/>
        </p:nvPicPr>
        <p:blipFill>
          <a:blip r:embed="rId2"/>
          <a:srcRect b="80419"/>
          <a:stretch>
            <a:fillRect/>
          </a:stretch>
        </p:blipFill>
        <p:spPr bwMode="auto">
          <a:xfrm>
            <a:off x="762000" y="5373687"/>
            <a:ext cx="7580312" cy="1484313"/>
          </a:xfrm>
          <a:prstGeom prst="rect">
            <a:avLst/>
          </a:prstGeom>
          <a:noFill/>
        </p:spPr>
      </p:pic>
      <p:sp>
        <p:nvSpPr>
          <p:cNvPr id="4" name="Content Placeholder 3"/>
          <p:cNvSpPr>
            <a:spLocks noGrp="1"/>
          </p:cNvSpPr>
          <p:nvPr>
            <p:ph sz="half" idx="2" hasCustomPrompt="1"/>
          </p:nvPr>
        </p:nvSpPr>
        <p:spPr>
          <a:xfrm>
            <a:off x="4648200" y="1524001"/>
            <a:ext cx="4038600" cy="4876799"/>
          </a:xfrm>
          <a:ln w="12700">
            <a:noFill/>
            <a:prstDash val="sysDash"/>
          </a:ln>
        </p:spPr>
        <p:txBody>
          <a:bodyPr/>
          <a:lstStyle>
            <a:lvl1pPr algn="r" rtl="1">
              <a:buFontTx/>
              <a:buBlip>
                <a:blip r:embed="rId3"/>
              </a:buBlip>
              <a:defRPr lang="en-US" sz="2000" b="0" kern="1200" baseline="0" dirty="0" smtClean="0">
                <a:solidFill>
                  <a:schemeClr val="tx1">
                    <a:lumMod val="65000"/>
                    <a:lumOff val="35000"/>
                  </a:schemeClr>
                </a:solidFill>
                <a:latin typeface="+mn-lt"/>
                <a:ea typeface="+mn-ea"/>
                <a:cs typeface="B Yekan" pitchFamily="2" charset="-78"/>
              </a:defRPr>
            </a:lvl1pPr>
            <a:lvl2pPr algn="r" rtl="1">
              <a:lnSpc>
                <a:spcPct val="150000"/>
              </a:lnSpc>
              <a:buFontTx/>
              <a:buBlip>
                <a:blip r:embed="rId3"/>
              </a:buBlip>
              <a:defRPr sz="1800" baseline="0">
                <a:cs typeface="B Yekan" pitchFamily="2" charset="-78"/>
              </a:defRPr>
            </a:lvl2pPr>
            <a:lvl3pPr algn="r" rtl="1">
              <a:lnSpc>
                <a:spcPct val="150000"/>
              </a:lnSpc>
              <a:buFontTx/>
              <a:buBlip>
                <a:blip r:embed="rId3"/>
              </a:buBlip>
              <a:defRPr sz="1600" baseline="0">
                <a:cs typeface="B Yekan" pitchFamily="2" charset="-78"/>
              </a:defRPr>
            </a:lvl3pPr>
            <a:lvl4pPr algn="r" rtl="1">
              <a:lnSpc>
                <a:spcPct val="150000"/>
              </a:lnSpc>
              <a:buFontTx/>
              <a:buBlip>
                <a:blip r:embed="rId3"/>
              </a:buBlip>
              <a:defRPr sz="1400">
                <a:cs typeface="B Yekan" pitchFamily="2" charset="-78"/>
              </a:defRPr>
            </a:lvl4pPr>
            <a:lvl5pPr algn="r" rtl="1">
              <a:lnSpc>
                <a:spcPct val="150000"/>
              </a:lnSpc>
              <a:buFontTx/>
              <a:buBlip>
                <a:blip r:embed="rId3"/>
              </a:buBlip>
              <a:defRPr sz="1200">
                <a:cs typeface="B Yekan" pitchFamily="2" charset="-78"/>
              </a:defRPr>
            </a:lvl5pPr>
            <a:lvl6pPr>
              <a:defRPr sz="1800"/>
            </a:lvl6pPr>
            <a:lvl7pPr>
              <a:defRPr sz="1800"/>
            </a:lvl7pPr>
            <a:lvl8pPr>
              <a:defRPr sz="1800"/>
            </a:lvl8pPr>
            <a:lvl9pPr>
              <a:defRPr sz="1800"/>
            </a:lvl9pPr>
          </a:lstStyle>
          <a:p>
            <a:pPr lvl="0"/>
            <a:r>
              <a:rPr lang="fa-IR" dirty="0"/>
              <a:t>متن مورد نظر خود را بنویسید.</a:t>
            </a:r>
            <a:endParaRPr lang="en-US" dirty="0"/>
          </a:p>
          <a:p>
            <a:pPr lvl="1"/>
            <a:r>
              <a:rPr lang="fa-IR" dirty="0"/>
              <a:t>دومین مرحله</a:t>
            </a:r>
            <a:endParaRPr lang="en-US" dirty="0"/>
          </a:p>
          <a:p>
            <a:pPr lvl="2"/>
            <a:r>
              <a:rPr lang="fa-IR" dirty="0"/>
              <a:t>سومین مرحله</a:t>
            </a:r>
            <a:endParaRPr lang="en-US" dirty="0"/>
          </a:p>
          <a:p>
            <a:pPr lvl="3"/>
            <a:r>
              <a:rPr lang="fa-IR" dirty="0"/>
              <a:t>چهارمین مرحله</a:t>
            </a:r>
            <a:endParaRPr lang="en-US" dirty="0"/>
          </a:p>
          <a:p>
            <a:pPr lvl="4"/>
            <a:r>
              <a:rPr lang="fa-IR" dirty="0"/>
              <a:t>پنجمین مرحله</a:t>
            </a:r>
            <a:endParaRPr lang="en-US" dirty="0"/>
          </a:p>
        </p:txBody>
      </p:sp>
      <p:pic>
        <p:nvPicPr>
          <p:cNvPr id="13" name="Picture 2" descr="H:\Abzar\ابزارهای فتوشاپ\وکتور\ترنج\Eslimi-Cadre-Vector-1-(Www.Torobche.Com)\11233.png"/>
          <p:cNvPicPr>
            <a:picLocks noChangeAspect="1" noChangeArrowheads="1"/>
          </p:cNvPicPr>
          <p:nvPr userDrawn="1"/>
        </p:nvPicPr>
        <p:blipFill>
          <a:blip r:embed="rId4">
            <a:duotone>
              <a:schemeClr val="accent6">
                <a:shade val="45000"/>
                <a:satMod val="135000"/>
              </a:schemeClr>
              <a:prstClr val="white"/>
            </a:duotone>
          </a:blip>
          <a:srcRect/>
          <a:stretch>
            <a:fillRect/>
          </a:stretch>
        </p:blipFill>
        <p:spPr bwMode="auto">
          <a:xfrm rot="5400000">
            <a:off x="-89694" y="1918494"/>
            <a:ext cx="5181600" cy="4087812"/>
          </a:xfrm>
          <a:prstGeom prst="rect">
            <a:avLst/>
          </a:prstGeom>
          <a:noFill/>
        </p:spPr>
      </p:pic>
      <p:pic>
        <p:nvPicPr>
          <p:cNvPr id="5122" name="Picture 2" descr="H:\Abzar\ابزارهای فتوشاپ\وکتور\ترنج\Eslimi-Cadre-Vector-1-(Www.Torobche.Com)\11233.png"/>
          <p:cNvPicPr>
            <a:picLocks noChangeAspect="1" noChangeArrowheads="1"/>
          </p:cNvPicPr>
          <p:nvPr userDrawn="1"/>
        </p:nvPicPr>
        <p:blipFill>
          <a:blip r:embed="rId4">
            <a:duotone>
              <a:schemeClr val="accent6">
                <a:shade val="45000"/>
                <a:satMod val="135000"/>
              </a:schemeClr>
              <a:prstClr val="white"/>
            </a:duotone>
          </a:blip>
          <a:srcRect/>
          <a:stretch>
            <a:fillRect/>
          </a:stretch>
        </p:blipFill>
        <p:spPr bwMode="auto">
          <a:xfrm rot="5400000">
            <a:off x="4101306" y="1918496"/>
            <a:ext cx="5181600" cy="4087812"/>
          </a:xfrm>
          <a:prstGeom prst="rect">
            <a:avLst/>
          </a:prstGeom>
          <a:noFill/>
        </p:spPr>
      </p:pic>
      <p:pic>
        <p:nvPicPr>
          <p:cNvPr id="12" name="Picture 7" descr="H:\Abzar\ابزارهای فتوشاپ\وکتور\ترنج\Eslimi-Cadre-Vector-1-(Www.Torobche.Com)\23333333.png"/>
          <p:cNvPicPr>
            <a:picLocks noChangeAspect="1" noChangeArrowheads="1"/>
          </p:cNvPicPr>
          <p:nvPr userDrawn="1"/>
        </p:nvPicPr>
        <p:blipFill>
          <a:blip r:embed="rId5" cstate="print">
            <a:lum bright="-10000" contrast="20000"/>
          </a:blip>
          <a:srcRect/>
          <a:stretch>
            <a:fillRect/>
          </a:stretch>
        </p:blipFill>
        <p:spPr bwMode="auto">
          <a:xfrm>
            <a:off x="685800" y="152400"/>
            <a:ext cx="7853363" cy="1295400"/>
          </a:xfrm>
          <a:prstGeom prst="rect">
            <a:avLst/>
          </a:prstGeom>
          <a:noFill/>
          <a:effectLst>
            <a:outerShdw blurRad="50800" dist="38100" dir="8100000" algn="tr" rotWithShape="0">
              <a:prstClr val="black">
                <a:alpha val="40000"/>
              </a:prstClr>
            </a:outerShdw>
          </a:effectLst>
        </p:spPr>
      </p:pic>
      <p:sp>
        <p:nvSpPr>
          <p:cNvPr id="2" name="Title 1"/>
          <p:cNvSpPr>
            <a:spLocks noGrp="1"/>
          </p:cNvSpPr>
          <p:nvPr>
            <p:ph type="title" hasCustomPrompt="1"/>
          </p:nvPr>
        </p:nvSpPr>
        <p:spPr>
          <a:xfrm>
            <a:off x="990600" y="304799"/>
            <a:ext cx="7239000" cy="914400"/>
          </a:xfrm>
          <a:ln w="28575">
            <a:noFill/>
            <a:prstDash val="sysDot"/>
          </a:ln>
        </p:spPr>
        <p:txBody>
          <a:bodyPr>
            <a:normAutofit/>
          </a:bodyPr>
          <a:lstStyle>
            <a:lvl1pPr rtl="1">
              <a:defRPr lang="en-US" sz="3600" kern="1200" baseline="0" dirty="0" smtClean="0">
                <a:solidFill>
                  <a:schemeClr val="tx1"/>
                </a:solidFill>
                <a:effectLst>
                  <a:outerShdw blurRad="38100" dist="38100" dir="2700000" algn="tl">
                    <a:srgbClr val="000000">
                      <a:alpha val="43137"/>
                    </a:srgbClr>
                  </a:outerShdw>
                </a:effectLst>
                <a:latin typeface="+mj-lt"/>
                <a:ea typeface="+mj-ea"/>
                <a:cs typeface="A  Mitra_1 (MRT)" pitchFamily="2" charset="-78"/>
              </a:defRPr>
            </a:lvl1pPr>
          </a:lstStyle>
          <a:p>
            <a:r>
              <a:rPr lang="fa-IR" dirty="0"/>
              <a:t>عنوان مورد نظر خود را بنویسید.</a:t>
            </a:r>
            <a:endParaRPr lang="en-US" dirty="0"/>
          </a:p>
        </p:txBody>
      </p:sp>
      <p:sp>
        <p:nvSpPr>
          <p:cNvPr id="3" name="Content Placeholder 2"/>
          <p:cNvSpPr>
            <a:spLocks noGrp="1"/>
          </p:cNvSpPr>
          <p:nvPr>
            <p:ph sz="half" idx="1" hasCustomPrompt="1"/>
          </p:nvPr>
        </p:nvSpPr>
        <p:spPr>
          <a:xfrm>
            <a:off x="457200" y="1524000"/>
            <a:ext cx="4038600" cy="4876800"/>
          </a:xfrm>
          <a:ln w="12700">
            <a:noFill/>
            <a:prstDash val="sysDash"/>
          </a:ln>
        </p:spPr>
        <p:txBody>
          <a:bodyPr/>
          <a:lstStyle>
            <a:lvl1pPr algn="r" rtl="1">
              <a:buFontTx/>
              <a:buBlip>
                <a:blip r:embed="rId3"/>
              </a:buBlip>
              <a:defRPr lang="en-US" sz="2000" b="0" kern="1200" baseline="0" dirty="0" smtClean="0">
                <a:solidFill>
                  <a:schemeClr val="tx1">
                    <a:lumMod val="65000"/>
                    <a:lumOff val="35000"/>
                  </a:schemeClr>
                </a:solidFill>
                <a:latin typeface="+mn-lt"/>
                <a:ea typeface="+mn-ea"/>
                <a:cs typeface="B Yekan" pitchFamily="2" charset="-78"/>
              </a:defRPr>
            </a:lvl1pPr>
            <a:lvl2pPr algn="r" rtl="1">
              <a:lnSpc>
                <a:spcPct val="150000"/>
              </a:lnSpc>
              <a:buFontTx/>
              <a:buBlip>
                <a:blip r:embed="rId3"/>
              </a:buBlip>
              <a:defRPr sz="1800">
                <a:cs typeface="B Yekan" pitchFamily="2" charset="-78"/>
              </a:defRPr>
            </a:lvl2pPr>
            <a:lvl3pPr algn="r" rtl="1">
              <a:lnSpc>
                <a:spcPct val="150000"/>
              </a:lnSpc>
              <a:buFontTx/>
              <a:buBlip>
                <a:blip r:embed="rId3"/>
              </a:buBlip>
              <a:defRPr sz="1600">
                <a:cs typeface="B Yekan" pitchFamily="2" charset="-78"/>
              </a:defRPr>
            </a:lvl3pPr>
            <a:lvl4pPr algn="r" rtl="1">
              <a:lnSpc>
                <a:spcPct val="150000"/>
              </a:lnSpc>
              <a:buFontTx/>
              <a:buBlip>
                <a:blip r:embed="rId3"/>
              </a:buBlip>
              <a:defRPr sz="1400">
                <a:cs typeface="B Yekan" pitchFamily="2" charset="-78"/>
              </a:defRPr>
            </a:lvl4pPr>
            <a:lvl5pPr algn="r" rtl="1">
              <a:lnSpc>
                <a:spcPct val="150000"/>
              </a:lnSpc>
              <a:buFontTx/>
              <a:buBlip>
                <a:blip r:embed="rId3"/>
              </a:buBlip>
              <a:defRPr sz="1200">
                <a:cs typeface="B Yekan" pitchFamily="2" charset="-78"/>
              </a:defRPr>
            </a:lvl5pPr>
            <a:lvl6pPr>
              <a:defRPr sz="1800"/>
            </a:lvl6pPr>
            <a:lvl7pPr>
              <a:defRPr sz="1800"/>
            </a:lvl7pPr>
            <a:lvl8pPr>
              <a:defRPr sz="1800"/>
            </a:lvl8pPr>
            <a:lvl9pPr>
              <a:defRPr sz="1800"/>
            </a:lvl9pPr>
          </a:lstStyle>
          <a:p>
            <a:pPr lvl="0"/>
            <a:r>
              <a:rPr lang="fa-IR" dirty="0"/>
              <a:t>متن مورد نظر خود را بنویسید.</a:t>
            </a:r>
            <a:endParaRPr lang="en-US" dirty="0"/>
          </a:p>
          <a:p>
            <a:pPr lvl="1"/>
            <a:r>
              <a:rPr lang="fa-IR" dirty="0"/>
              <a:t>دومین مرحله</a:t>
            </a:r>
            <a:endParaRPr lang="en-US" dirty="0"/>
          </a:p>
          <a:p>
            <a:pPr lvl="2"/>
            <a:r>
              <a:rPr lang="fa-IR" dirty="0"/>
              <a:t>سومین مرحله</a:t>
            </a:r>
            <a:endParaRPr lang="en-US" dirty="0"/>
          </a:p>
          <a:p>
            <a:pPr lvl="3"/>
            <a:r>
              <a:rPr lang="fa-IR" dirty="0"/>
              <a:t>چهارمین مرحله</a:t>
            </a:r>
            <a:endParaRPr lang="en-US" dirty="0"/>
          </a:p>
          <a:p>
            <a:pPr lvl="4"/>
            <a:r>
              <a:rPr lang="fa-IR" dirty="0"/>
              <a:t>پنجمین مرحله</a:t>
            </a:r>
            <a:endParaRPr lang="en-US" dirty="0"/>
          </a:p>
        </p:txBody>
      </p:sp>
      <p:sp>
        <p:nvSpPr>
          <p:cNvPr id="6" name="Footer Placeholder 5"/>
          <p:cNvSpPr>
            <a:spLocks noGrp="1"/>
          </p:cNvSpPr>
          <p:nvPr>
            <p:ph type="ftr" sz="quarter" idx="11"/>
          </p:nvPr>
        </p:nvSpPr>
        <p:spPr>
          <a:xfrm>
            <a:off x="3276600" y="6553200"/>
            <a:ext cx="2667000" cy="228600"/>
          </a:xfrm>
        </p:spPr>
        <p:txBody>
          <a:bodyPr/>
          <a:lstStyle/>
          <a:p>
            <a:r>
              <a:rPr lang="en-US" dirty="0"/>
              <a:t>www.aseman313.ir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174" name="Picture 6" descr="H:\Abzar\ابزارهای فتوشاپ\وکتور\ترنج\Eslimi_Vector_Toranj_22[Www.Torobche.Com]\Eslimi_Vector_Toranj_22.png"/>
          <p:cNvPicPr>
            <a:picLocks noChangeAspect="1" noChangeArrowheads="1"/>
          </p:cNvPicPr>
          <p:nvPr userDrawn="1"/>
        </p:nvPicPr>
        <p:blipFill>
          <a:blip r:embed="rId2" cstate="print"/>
          <a:srcRect t="59091"/>
          <a:stretch>
            <a:fillRect/>
          </a:stretch>
        </p:blipFill>
        <p:spPr bwMode="auto">
          <a:xfrm>
            <a:off x="228600" y="0"/>
            <a:ext cx="3352800" cy="1371600"/>
          </a:xfrm>
          <a:prstGeom prst="rect">
            <a:avLst/>
          </a:prstGeom>
          <a:noFill/>
        </p:spPr>
      </p:pic>
      <p:pic>
        <p:nvPicPr>
          <p:cNvPr id="13" name="Picture 2" descr="H:\Abzar\ابزارهای فتوشاپ\وکتور\ترنج\Eslimi-Cadre-Vector-1-(Www.Torobche.Com)\11233.png"/>
          <p:cNvPicPr>
            <a:picLocks noChangeAspect="1" noChangeArrowheads="1"/>
          </p:cNvPicPr>
          <p:nvPr userDrawn="1"/>
        </p:nvPicPr>
        <p:blipFill>
          <a:blip r:embed="rId3">
            <a:duotone>
              <a:schemeClr val="accent6">
                <a:shade val="45000"/>
                <a:satMod val="135000"/>
              </a:schemeClr>
              <a:prstClr val="white"/>
            </a:duotone>
          </a:blip>
          <a:srcRect/>
          <a:stretch>
            <a:fillRect/>
          </a:stretch>
        </p:blipFill>
        <p:spPr bwMode="auto">
          <a:xfrm rot="5400000">
            <a:off x="-1499394" y="1804194"/>
            <a:ext cx="6781800" cy="3173412"/>
          </a:xfrm>
          <a:prstGeom prst="rect">
            <a:avLst/>
          </a:prstGeom>
          <a:noFill/>
        </p:spPr>
      </p:pic>
      <p:pic>
        <p:nvPicPr>
          <p:cNvPr id="7171" name="Picture 3" descr="H:\Abzar\ابزارهای فتوشاپ\وکتور\ترنج\Eslimi_Vector_Toranj_22[Www.Torobche.Com]\بلل.png"/>
          <p:cNvPicPr>
            <a:picLocks noChangeAspect="1" noChangeArrowheads="1"/>
          </p:cNvPicPr>
          <p:nvPr userDrawn="1"/>
        </p:nvPicPr>
        <p:blipFill>
          <a:blip r:embed="rId4"/>
          <a:srcRect r="46890" b="27623"/>
          <a:stretch>
            <a:fillRect/>
          </a:stretch>
        </p:blipFill>
        <p:spPr bwMode="auto">
          <a:xfrm>
            <a:off x="5118100" y="1371600"/>
            <a:ext cx="4025900" cy="5486400"/>
          </a:xfrm>
          <a:prstGeom prst="rect">
            <a:avLst/>
          </a:prstGeom>
          <a:noFill/>
        </p:spPr>
      </p:pic>
      <p:pic>
        <p:nvPicPr>
          <p:cNvPr id="10" name="Picture 2" descr="H:\Abzar\ابزارهای فتوشاپ\وکتور\ترنج\Eslimi-Cadre-Vector-1-(Www.Torobche.Com)\11233.png"/>
          <p:cNvPicPr>
            <a:picLocks noChangeAspect="1" noChangeArrowheads="1"/>
          </p:cNvPicPr>
          <p:nvPr userDrawn="1"/>
        </p:nvPicPr>
        <p:blipFill>
          <a:blip r:embed="rId3">
            <a:duotone>
              <a:schemeClr val="accent6">
                <a:shade val="45000"/>
                <a:satMod val="135000"/>
              </a:schemeClr>
              <a:prstClr val="white"/>
            </a:duotone>
          </a:blip>
          <a:srcRect/>
          <a:stretch>
            <a:fillRect/>
          </a:stretch>
        </p:blipFill>
        <p:spPr bwMode="auto">
          <a:xfrm rot="5400000">
            <a:off x="2729706" y="775496"/>
            <a:ext cx="6858000" cy="5307012"/>
          </a:xfrm>
          <a:prstGeom prst="rect">
            <a:avLst/>
          </a:prstGeom>
          <a:noFill/>
        </p:spPr>
      </p:pic>
      <p:sp>
        <p:nvSpPr>
          <p:cNvPr id="2" name="Title 1"/>
          <p:cNvSpPr>
            <a:spLocks noGrp="1"/>
          </p:cNvSpPr>
          <p:nvPr>
            <p:ph type="title" hasCustomPrompt="1"/>
          </p:nvPr>
        </p:nvSpPr>
        <p:spPr>
          <a:xfrm>
            <a:off x="381001" y="228600"/>
            <a:ext cx="3047999" cy="1206500"/>
          </a:xfrm>
          <a:ln>
            <a:noFill/>
            <a:prstDash val="sysDash"/>
          </a:ln>
        </p:spPr>
        <p:txBody>
          <a:bodyPr anchor="b">
            <a:noAutofit/>
          </a:bodyPr>
          <a:lstStyle>
            <a:lvl1pPr algn="r" rtl="1">
              <a:lnSpc>
                <a:spcPct val="150000"/>
              </a:lnSpc>
              <a:defRPr lang="en-US" sz="2400" kern="1200" baseline="0" dirty="0" smtClean="0">
                <a:solidFill>
                  <a:schemeClr val="tx1"/>
                </a:solidFill>
                <a:effectLst>
                  <a:outerShdw blurRad="38100" dist="38100" dir="2700000" algn="tl">
                    <a:srgbClr val="000000">
                      <a:alpha val="43137"/>
                    </a:srgbClr>
                  </a:outerShdw>
                </a:effectLst>
                <a:latin typeface="+mj-lt"/>
                <a:ea typeface="+mj-ea"/>
                <a:cs typeface="A  Mitra_1 (MRT)" pitchFamily="2" charset="-78"/>
              </a:defRPr>
            </a:lvl1pPr>
          </a:lstStyle>
          <a:p>
            <a:r>
              <a:rPr lang="fa-IR" dirty="0"/>
              <a:t>عنوان مورد نظر خود را بنویسید.</a:t>
            </a:r>
            <a:endParaRPr lang="en-US" dirty="0"/>
          </a:p>
        </p:txBody>
      </p:sp>
      <p:sp>
        <p:nvSpPr>
          <p:cNvPr id="3" name="Content Placeholder 2"/>
          <p:cNvSpPr>
            <a:spLocks noGrp="1"/>
          </p:cNvSpPr>
          <p:nvPr>
            <p:ph idx="1" hasCustomPrompt="1"/>
          </p:nvPr>
        </p:nvSpPr>
        <p:spPr>
          <a:xfrm>
            <a:off x="3575050" y="273050"/>
            <a:ext cx="5111750" cy="6356350"/>
          </a:xfrm>
          <a:ln w="19050">
            <a:noFill/>
            <a:prstDash val="sysDash"/>
          </a:ln>
        </p:spPr>
        <p:txBody>
          <a:bodyPr/>
          <a:lstStyle>
            <a:lvl1pPr algn="r" rtl="1">
              <a:lnSpc>
                <a:spcPct val="150000"/>
              </a:lnSpc>
              <a:buFontTx/>
              <a:buBlip>
                <a:blip r:embed="rId5"/>
              </a:buBlip>
              <a:defRPr lang="en-US" sz="3200" kern="1200" baseline="0" dirty="0" smtClean="0">
                <a:solidFill>
                  <a:schemeClr val="tx1"/>
                </a:solidFill>
                <a:effectLst>
                  <a:outerShdw blurRad="38100" dist="38100" dir="2700000" algn="tl">
                    <a:srgbClr val="000000">
                      <a:alpha val="43137"/>
                    </a:srgbClr>
                  </a:outerShdw>
                </a:effectLst>
                <a:latin typeface="+mj-lt"/>
                <a:ea typeface="+mj-ea"/>
                <a:cs typeface="A  Mitra_1 (MRT)" pitchFamily="2" charset="-78"/>
              </a:defRPr>
            </a:lvl1pPr>
            <a:lvl2pPr algn="r" rtl="1">
              <a:lnSpc>
                <a:spcPct val="150000"/>
              </a:lnSpc>
              <a:buFontTx/>
              <a:buBlip>
                <a:blip r:embed="rId5"/>
              </a:buBlip>
              <a:defRPr sz="1800" baseline="0">
                <a:cs typeface="B Yekan" pitchFamily="2" charset="-78"/>
              </a:defRPr>
            </a:lvl2pPr>
            <a:lvl3pPr algn="r" rtl="1">
              <a:lnSpc>
                <a:spcPct val="150000"/>
              </a:lnSpc>
              <a:buFontTx/>
              <a:buBlip>
                <a:blip r:embed="rId5"/>
              </a:buBlip>
              <a:defRPr sz="1600">
                <a:cs typeface="B Yekan" pitchFamily="2" charset="-78"/>
              </a:defRPr>
            </a:lvl3pPr>
            <a:lvl4pPr algn="r" rtl="1">
              <a:lnSpc>
                <a:spcPct val="150000"/>
              </a:lnSpc>
              <a:buFontTx/>
              <a:buBlip>
                <a:blip r:embed="rId5"/>
              </a:buBlip>
              <a:defRPr sz="1400">
                <a:cs typeface="B Yekan" pitchFamily="2" charset="-78"/>
              </a:defRPr>
            </a:lvl4pPr>
            <a:lvl5pPr algn="r" rtl="1">
              <a:lnSpc>
                <a:spcPct val="150000"/>
              </a:lnSpc>
              <a:buFontTx/>
              <a:buBlip>
                <a:blip r:embed="rId5"/>
              </a:buBlip>
              <a:defRPr sz="1200">
                <a:cs typeface="B Yekan" pitchFamily="2" charset="-78"/>
              </a:defRPr>
            </a:lvl5pPr>
            <a:lvl6pPr>
              <a:defRPr sz="2000"/>
            </a:lvl6pPr>
            <a:lvl7pPr>
              <a:defRPr sz="2000"/>
            </a:lvl7pPr>
            <a:lvl8pPr>
              <a:defRPr sz="2000"/>
            </a:lvl8pPr>
            <a:lvl9pPr>
              <a:defRPr sz="2000"/>
            </a:lvl9pPr>
          </a:lstStyle>
          <a:p>
            <a:pPr lvl="0"/>
            <a:r>
              <a:rPr lang="fa-IR" dirty="0"/>
              <a:t>عنوان مورد نظر خود را بنویسید.</a:t>
            </a:r>
            <a:endParaRPr lang="en-US" dirty="0"/>
          </a:p>
          <a:p>
            <a:pPr lvl="1"/>
            <a:r>
              <a:rPr lang="fa-IR" dirty="0"/>
              <a:t>دومین مرحله</a:t>
            </a:r>
            <a:endParaRPr lang="en-US" dirty="0"/>
          </a:p>
          <a:p>
            <a:pPr lvl="2"/>
            <a:r>
              <a:rPr lang="fa-IR" dirty="0"/>
              <a:t>سومین مرحله</a:t>
            </a:r>
            <a:endParaRPr lang="en-US" dirty="0"/>
          </a:p>
          <a:p>
            <a:pPr lvl="3"/>
            <a:r>
              <a:rPr lang="fa-IR" dirty="0"/>
              <a:t>چهارمین مرحله</a:t>
            </a:r>
            <a:endParaRPr lang="en-US" dirty="0"/>
          </a:p>
          <a:p>
            <a:pPr lvl="4"/>
            <a:r>
              <a:rPr lang="fa-IR" dirty="0"/>
              <a:t>پنجمین مرحله</a:t>
            </a:r>
            <a:endParaRPr lang="en-US" dirty="0"/>
          </a:p>
        </p:txBody>
      </p:sp>
      <p:sp>
        <p:nvSpPr>
          <p:cNvPr id="4" name="Text Placeholder 3"/>
          <p:cNvSpPr>
            <a:spLocks noGrp="1"/>
          </p:cNvSpPr>
          <p:nvPr>
            <p:ph type="body" sz="half" idx="2" hasCustomPrompt="1"/>
          </p:nvPr>
        </p:nvSpPr>
        <p:spPr>
          <a:xfrm>
            <a:off x="381000" y="1524000"/>
            <a:ext cx="3048001" cy="5105400"/>
          </a:xfrm>
          <a:ln>
            <a:noFill/>
            <a:prstDash val="sysDash"/>
          </a:ln>
        </p:spPr>
        <p:txBody>
          <a:bodyPr>
            <a:normAutofit/>
          </a:bodyPr>
          <a:lstStyle>
            <a:lvl1pPr marL="0" indent="0" algn="r" rtl="1">
              <a:lnSpc>
                <a:spcPct val="150000"/>
              </a:lnSpc>
              <a:buNone/>
              <a:defRPr sz="1400">
                <a:cs typeface="B Yekan"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متن مورد نظر خود را بنویسید.</a:t>
            </a:r>
            <a:endParaRPr lang="en-US" dirty="0"/>
          </a:p>
        </p:txBody>
      </p:sp>
      <p:pic>
        <p:nvPicPr>
          <p:cNvPr id="15" name="Picture 2" descr="H:\Abzar\ابزارهای فتوشاپ\وکتور\ترنج\Eslimi-Cadre-Vector-1-(Www.Torobche.Com)\11233.png"/>
          <p:cNvPicPr>
            <a:picLocks noChangeAspect="1" noChangeArrowheads="1"/>
          </p:cNvPicPr>
          <p:nvPr userDrawn="1"/>
        </p:nvPicPr>
        <p:blipFill>
          <a:blip r:embed="rId3">
            <a:duotone>
              <a:schemeClr val="accent6">
                <a:shade val="45000"/>
                <a:satMod val="135000"/>
              </a:schemeClr>
              <a:prstClr val="white"/>
            </a:duotone>
          </a:blip>
          <a:srcRect l="1389" t="6353" r="94444" b="7204"/>
          <a:stretch>
            <a:fillRect/>
          </a:stretch>
        </p:blipFill>
        <p:spPr bwMode="auto">
          <a:xfrm rot="5400000">
            <a:off x="1905000" y="76200"/>
            <a:ext cx="228600" cy="28194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3" descr="H:\Abzar\ابزارهای فتوشاپ\وکتور\ترنج\Eslimi_Vector_Toranj_22[Www.Torobche.Com]\Eslimi_Vector_Toranj_22[Www.Torobche.Com].png"/>
          <p:cNvPicPr>
            <a:picLocks noChangeAspect="1" noChangeArrowheads="1"/>
          </p:cNvPicPr>
          <p:nvPr userDrawn="1"/>
        </p:nvPicPr>
        <p:blipFill>
          <a:blip r:embed="rId2" cstate="print">
            <a:lum contrast="10000"/>
          </a:blip>
          <a:srcRect r="52174"/>
          <a:stretch>
            <a:fillRect/>
          </a:stretch>
        </p:blipFill>
        <p:spPr bwMode="auto">
          <a:xfrm flipH="1">
            <a:off x="7239000" y="4800600"/>
            <a:ext cx="838200" cy="1752600"/>
          </a:xfrm>
          <a:prstGeom prst="rect">
            <a:avLst/>
          </a:prstGeom>
          <a:noFill/>
          <a:effectLst>
            <a:outerShdw blurRad="50800" dist="38100" dir="5400000" algn="t" rotWithShape="0">
              <a:prstClr val="black">
                <a:alpha val="40000"/>
              </a:prstClr>
            </a:outerShdw>
          </a:effectLst>
        </p:spPr>
      </p:pic>
      <p:pic>
        <p:nvPicPr>
          <p:cNvPr id="8195" name="Picture 3" descr="H:\Abzar\ابزارهای فتوشاپ\وکتور\ترنج\Eslimi_Vector_Toranj_22[Www.Torobche.Com]\Eslimi_Vector_Toranj_22[Www.Torobche.Com].png"/>
          <p:cNvPicPr>
            <a:picLocks noChangeAspect="1" noChangeArrowheads="1"/>
          </p:cNvPicPr>
          <p:nvPr userDrawn="1"/>
        </p:nvPicPr>
        <p:blipFill>
          <a:blip r:embed="rId2" cstate="print">
            <a:lum contrast="10000"/>
          </a:blip>
          <a:srcRect r="52174"/>
          <a:stretch>
            <a:fillRect/>
          </a:stretch>
        </p:blipFill>
        <p:spPr bwMode="auto">
          <a:xfrm>
            <a:off x="990600" y="4800600"/>
            <a:ext cx="838200" cy="1752600"/>
          </a:xfrm>
          <a:prstGeom prst="rect">
            <a:avLst/>
          </a:prstGeom>
          <a:noFill/>
          <a:effectLst>
            <a:outerShdw blurRad="50800" dist="38100" dir="5400000" algn="t" rotWithShape="0">
              <a:prstClr val="black">
                <a:alpha val="40000"/>
              </a:prstClr>
            </a:outerShdw>
          </a:effectLst>
        </p:spPr>
      </p:pic>
      <p:pic>
        <p:nvPicPr>
          <p:cNvPr id="8194" name="Picture 2" descr="H:\Abzar\ابزارهای فتوشاپ\وکتور\ترنج\Eslimi_Vector_Toranj_22[Www.Torobche.Com]\Eslimi_Vector_Toranj_22.png"/>
          <p:cNvPicPr>
            <a:picLocks noChangeAspect="1" noChangeArrowheads="1"/>
          </p:cNvPicPr>
          <p:nvPr userDrawn="1"/>
        </p:nvPicPr>
        <p:blipFill>
          <a:blip r:embed="rId3"/>
          <a:srcRect t="39204"/>
          <a:stretch>
            <a:fillRect/>
          </a:stretch>
        </p:blipFill>
        <p:spPr bwMode="auto">
          <a:xfrm>
            <a:off x="762000" y="0"/>
            <a:ext cx="7580313" cy="4608513"/>
          </a:xfrm>
          <a:prstGeom prst="rect">
            <a:avLst/>
          </a:prstGeom>
          <a:noFill/>
        </p:spPr>
      </p:pic>
      <p:sp>
        <p:nvSpPr>
          <p:cNvPr id="2" name="Title 1"/>
          <p:cNvSpPr>
            <a:spLocks noGrp="1"/>
          </p:cNvSpPr>
          <p:nvPr>
            <p:ph type="title" hasCustomPrompt="1"/>
          </p:nvPr>
        </p:nvSpPr>
        <p:spPr>
          <a:xfrm>
            <a:off x="1828800" y="4800600"/>
            <a:ext cx="5410200" cy="609600"/>
          </a:xfrm>
          <a:ln w="9525">
            <a:solidFill>
              <a:srgbClr val="EFC58D"/>
            </a:solidFill>
            <a:prstDash val="sysDash"/>
          </a:ln>
        </p:spPr>
        <p:txBody>
          <a:bodyPr anchor="b"/>
          <a:lstStyle>
            <a:lvl1pPr algn="r" rtl="1">
              <a:defRPr sz="2000" b="1"/>
            </a:lvl1pPr>
          </a:lstStyle>
          <a:p>
            <a:pPr lvl="0"/>
            <a:r>
              <a:rPr lang="fa-IR" dirty="0"/>
              <a:t>متن مورد نظر خود را بنویسید.</a:t>
            </a:r>
            <a:endParaRPr lang="en-US" dirty="0"/>
          </a:p>
        </p:txBody>
      </p:sp>
      <p:sp>
        <p:nvSpPr>
          <p:cNvPr id="3" name="Picture Placeholder 2"/>
          <p:cNvSpPr>
            <a:spLocks noGrp="1"/>
          </p:cNvSpPr>
          <p:nvPr>
            <p:ph type="pic" idx="1"/>
          </p:nvPr>
        </p:nvSpPr>
        <p:spPr>
          <a:xfrm>
            <a:off x="1792288" y="457201"/>
            <a:ext cx="5486400" cy="4191000"/>
          </a:xfrm>
          <a:ln w="19050">
            <a:solidFill>
              <a:schemeClr val="bg1"/>
            </a:solidFill>
            <a:prstDash val="sys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828800" y="5443538"/>
            <a:ext cx="5410200" cy="1109662"/>
          </a:xfrm>
          <a:ln w="9525">
            <a:solidFill>
              <a:srgbClr val="EFC58D"/>
            </a:solidFill>
            <a:prstDash val="sysDash"/>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dirty="0"/>
              <a:t>متن مورد نظر خود را بنویسید.</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11" descr="H:\Abzar\ابزارهای فتوشاپ\وکتور\ترنج\Eslimi_Vector_Toranj_22[Www.Torobche.Com]\Eslimi_Vector_Toranj_.png"/>
          <p:cNvPicPr>
            <a:picLocks noChangeAspect="1" noChangeArrowheads="1"/>
          </p:cNvPicPr>
          <p:nvPr userDrawn="1"/>
        </p:nvPicPr>
        <p:blipFill>
          <a:blip r:embed="rId2"/>
          <a:srcRect l="50000"/>
          <a:stretch>
            <a:fillRect/>
          </a:stretch>
        </p:blipFill>
        <p:spPr bwMode="auto">
          <a:xfrm>
            <a:off x="0" y="1676400"/>
            <a:ext cx="2660650" cy="5257800"/>
          </a:xfrm>
          <a:prstGeom prst="rect">
            <a:avLst/>
          </a:prstGeom>
          <a:noFill/>
        </p:spPr>
      </p:pic>
      <p:pic>
        <p:nvPicPr>
          <p:cNvPr id="9" name="Picture 2" descr="C:\Users\Shahadat\Desktop\11233.png"/>
          <p:cNvPicPr>
            <a:picLocks noChangeAspect="1" noChangeArrowheads="1"/>
          </p:cNvPicPr>
          <p:nvPr userDrawn="1"/>
        </p:nvPicPr>
        <p:blipFill>
          <a:blip r:embed="rId3">
            <a:duotone>
              <a:schemeClr val="accent6">
                <a:shade val="45000"/>
                <a:satMod val="135000"/>
              </a:schemeClr>
              <a:prstClr val="white"/>
            </a:duotone>
          </a:blip>
          <a:srcRect l="2542" r="847"/>
          <a:stretch>
            <a:fillRect/>
          </a:stretch>
        </p:blipFill>
        <p:spPr bwMode="auto">
          <a:xfrm>
            <a:off x="152400" y="1600200"/>
            <a:ext cx="8915400" cy="5105400"/>
          </a:xfrm>
          <a:prstGeom prst="rect">
            <a:avLst/>
          </a:prstGeom>
          <a:noFill/>
          <a:effectLst>
            <a:outerShdw blurRad="50800" dist="38100" dir="5400000" algn="t" rotWithShape="0">
              <a:prstClr val="black">
                <a:alpha val="40000"/>
              </a:prstClr>
            </a:outerShdw>
          </a:effectLst>
        </p:spPr>
      </p:pic>
      <p:sp>
        <p:nvSpPr>
          <p:cNvPr id="2" name="Title 1"/>
          <p:cNvSpPr>
            <a:spLocks noGrp="1"/>
          </p:cNvSpPr>
          <p:nvPr>
            <p:ph type="title" hasCustomPrompt="1"/>
          </p:nvPr>
        </p:nvSpPr>
        <p:spPr>
          <a:xfrm>
            <a:off x="1066800" y="274638"/>
            <a:ext cx="7162800" cy="1143000"/>
          </a:xfrm>
          <a:ln w="19050">
            <a:noFill/>
            <a:prstDash val="sysDash"/>
          </a:ln>
        </p:spPr>
        <p:txBody>
          <a:bodyPr/>
          <a:lstStyle/>
          <a:p>
            <a:pPr lvl="0"/>
            <a:r>
              <a:rPr lang="fa-IR" dirty="0"/>
              <a:t>عنوان مورد نظر خود را بنویسید.</a:t>
            </a:r>
            <a:endParaRPr lang="en-US" dirty="0"/>
          </a:p>
        </p:txBody>
      </p:sp>
      <p:sp>
        <p:nvSpPr>
          <p:cNvPr id="3" name="Vertical Text Placeholder 2"/>
          <p:cNvSpPr>
            <a:spLocks noGrp="1"/>
          </p:cNvSpPr>
          <p:nvPr>
            <p:ph type="body" orient="vert" idx="1" hasCustomPrompt="1"/>
          </p:nvPr>
        </p:nvSpPr>
        <p:spPr>
          <a:xfrm>
            <a:off x="304800" y="1752600"/>
            <a:ext cx="8534400" cy="4876800"/>
          </a:xfrm>
          <a:ln w="9525">
            <a:noFill/>
            <a:prstDash val="sysDash"/>
          </a:ln>
        </p:spPr>
        <p:txBody>
          <a:bodyPr vert="eaVert"/>
          <a:lstStyle>
            <a:lvl1pPr>
              <a:buFontTx/>
              <a:buBlip>
                <a:blip r:embed="rId4"/>
              </a:buBlip>
              <a:defRPr sz="1800"/>
            </a:lvl1pPr>
            <a:lvl2pPr>
              <a:buFontTx/>
              <a:buBlip>
                <a:blip r:embed="rId4"/>
              </a:buBlip>
              <a:defRPr sz="1600" baseline="0"/>
            </a:lvl2pPr>
            <a:lvl3pPr>
              <a:buFontTx/>
              <a:buBlip>
                <a:blip r:embed="rId4"/>
              </a:buBlip>
              <a:defRPr sz="1400"/>
            </a:lvl3pPr>
            <a:lvl4pPr>
              <a:buFontTx/>
              <a:buBlip>
                <a:blip r:embed="rId4"/>
              </a:buBlip>
              <a:defRPr sz="1200"/>
            </a:lvl4pPr>
            <a:lvl5pPr>
              <a:buFontTx/>
              <a:buBlip>
                <a:blip r:embed="rId4"/>
              </a:buBlip>
              <a:defRPr sz="1200"/>
            </a:lvl5pPr>
          </a:lstStyle>
          <a:p>
            <a:pPr lvl="0"/>
            <a:r>
              <a:rPr lang="fa-IR" dirty="0"/>
              <a:t>متن مورد نظر خود را بنویسید.</a:t>
            </a:r>
            <a:endParaRPr lang="en-US" dirty="0"/>
          </a:p>
          <a:p>
            <a:pPr lvl="1"/>
            <a:r>
              <a:rPr lang="fa-IR" dirty="0"/>
              <a:t>دومین مرحله</a:t>
            </a:r>
            <a:endParaRPr lang="en-US" dirty="0"/>
          </a:p>
          <a:p>
            <a:pPr lvl="2"/>
            <a:r>
              <a:rPr lang="fa-IR" dirty="0"/>
              <a:t>سومین مرحله</a:t>
            </a:r>
            <a:endParaRPr lang="en-US" dirty="0"/>
          </a:p>
          <a:p>
            <a:pPr lvl="3"/>
            <a:r>
              <a:rPr lang="fa-IR" dirty="0"/>
              <a:t>چهارمین مرحله</a:t>
            </a:r>
            <a:endParaRPr lang="en-US" dirty="0"/>
          </a:p>
          <a:p>
            <a:pPr lvl="4"/>
            <a:r>
              <a:rPr lang="fa-IR" dirty="0"/>
              <a:t>پنجمین مرحله</a:t>
            </a:r>
            <a:endParaRPr lang="en-US" dirty="0"/>
          </a:p>
        </p:txBody>
      </p:sp>
      <p:pic>
        <p:nvPicPr>
          <p:cNvPr id="8" name="Picture 7" descr="H:\Abzar\ابزارهای فتوشاپ\وکتور\ترنج\Eslimi-Cadre-Vector-1-(Www.Torobche.Com)\23333333.png"/>
          <p:cNvPicPr>
            <a:picLocks noChangeAspect="1" noChangeArrowheads="1"/>
          </p:cNvPicPr>
          <p:nvPr userDrawn="1"/>
        </p:nvPicPr>
        <p:blipFill>
          <a:blip r:embed="rId5" cstate="print">
            <a:lum bright="-10000" contrast="20000"/>
          </a:blip>
          <a:srcRect/>
          <a:stretch>
            <a:fillRect/>
          </a:stretch>
        </p:blipFill>
        <p:spPr bwMode="auto">
          <a:xfrm>
            <a:off x="685800" y="76200"/>
            <a:ext cx="7853363" cy="1494989"/>
          </a:xfrm>
          <a:prstGeom prst="rect">
            <a:avLst/>
          </a:prstGeom>
          <a:noFill/>
          <a:effectLst>
            <a:outerShdw blurRad="50800" dist="38100" dir="8100000" algn="tr" rotWithShape="0">
              <a:prstClr val="black">
                <a:alpha val="40000"/>
              </a:prst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www.aseman313.ir</a:t>
            </a:r>
          </a:p>
        </p:txBody>
      </p:sp>
      <p:pic>
        <p:nvPicPr>
          <p:cNvPr id="6147" name="Picture 3" descr="H:\Abzar\ابزارهای فتوشاپ\وکتور\ترنج\Eslimi_Vector_Toranj_22[Www.Torobche.Com]\Eslimi_Vector_Toranj_.png"/>
          <p:cNvPicPr>
            <a:picLocks noChangeAspect="1" noChangeArrowheads="1"/>
          </p:cNvPicPr>
          <p:nvPr userDrawn="1"/>
        </p:nvPicPr>
        <p:blipFill>
          <a:blip r:embed="rId2"/>
          <a:srcRect t="21110" r="21110"/>
          <a:stretch>
            <a:fillRect/>
          </a:stretch>
        </p:blipFill>
        <p:spPr bwMode="auto">
          <a:xfrm>
            <a:off x="3163887" y="0"/>
            <a:ext cx="5980113" cy="5980113"/>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bright="-16000" contrast="41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a-IR" dirty="0"/>
              <a:t>عنوان مورد نظر خود را بنویسید.</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a-IR" dirty="0"/>
              <a:t>متن مورد نظر خود را بنویسید.</a:t>
            </a:r>
            <a:endParaRPr lang="en-US" dirty="0"/>
          </a:p>
          <a:p>
            <a:pPr lvl="1"/>
            <a:r>
              <a:rPr lang="fa-IR" dirty="0"/>
              <a:t>دومین مرحله</a:t>
            </a:r>
            <a:endParaRPr lang="en-US" dirty="0"/>
          </a:p>
          <a:p>
            <a:pPr lvl="2"/>
            <a:r>
              <a:rPr lang="fa-IR" dirty="0"/>
              <a:t>سومین مرحله</a:t>
            </a:r>
            <a:endParaRPr lang="en-US" dirty="0"/>
          </a:p>
          <a:p>
            <a:pPr lvl="3"/>
            <a:r>
              <a:rPr lang="fa-IR" dirty="0"/>
              <a:t>چهارمین مرحله</a:t>
            </a:r>
            <a:endParaRPr lang="en-US" dirty="0"/>
          </a:p>
          <a:p>
            <a:pPr lvl="4"/>
            <a:r>
              <a:rPr lang="fa-IR" dirty="0"/>
              <a:t>پنجمین مرحله</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www.aseman313.ir</a:t>
            </a:r>
          </a:p>
        </p:txBody>
      </p:sp>
    </p:spTree>
  </p:cSld>
  <p:clrMap bg1="lt1" tx1="dk1" bg2="lt2" tx2="dk2" accent1="accent1" accent2="accent2" accent3="accent3" accent4="accent4" accent5="accent5" accent6="accent6" hlink="hlink" folHlink="folHlink"/>
  <p:sldLayoutIdLst>
    <p:sldLayoutId id="2147483651" r:id="rId1"/>
    <p:sldLayoutId id="2147483659" r:id="rId2"/>
    <p:sldLayoutId id="2147483649" r:id="rId3"/>
    <p:sldLayoutId id="2147483650" r:id="rId4"/>
    <p:sldLayoutId id="2147483652" r:id="rId5"/>
    <p:sldLayoutId id="2147483656" r:id="rId6"/>
    <p:sldLayoutId id="2147483657" r:id="rId7"/>
    <p:sldLayoutId id="2147483658" r:id="rId8"/>
    <p:sldLayoutId id="2147483655" r:id="rId9"/>
  </p:sldLayoutIdLst>
  <p:hf sldNum="0" hdr="0" ftr="0" dt="0"/>
  <p:txStyles>
    <p:titleStyle>
      <a:lvl1pPr algn="ctr" defTabSz="914400" rtl="1" eaLnBrk="1" latinLnBrk="0" hangingPunct="1">
        <a:spcBef>
          <a:spcPct val="0"/>
        </a:spcBef>
        <a:buNone/>
        <a:defRPr lang="en-US" sz="4400" kern="1200" baseline="0" dirty="0" smtClean="0">
          <a:solidFill>
            <a:schemeClr val="tx1"/>
          </a:solidFill>
          <a:effectLst>
            <a:outerShdw blurRad="38100" dist="38100" dir="2700000" algn="tl">
              <a:srgbClr val="000000">
                <a:alpha val="43137"/>
              </a:srgbClr>
            </a:outerShdw>
          </a:effectLst>
          <a:latin typeface="+mj-lt"/>
          <a:ea typeface="+mj-ea"/>
          <a:cs typeface="A  Mitra_1 (MRT)" pitchFamily="2" charset="-78"/>
        </a:defRPr>
      </a:lvl1pPr>
    </p:titleStyle>
    <p:bodyStyle>
      <a:lvl1pPr marL="342900" indent="-342900" algn="r" defTabSz="914400" rtl="1" eaLnBrk="1" latinLnBrk="0" hangingPunct="1">
        <a:lnSpc>
          <a:spcPct val="150000"/>
        </a:lnSpc>
        <a:spcBef>
          <a:spcPct val="20000"/>
        </a:spcBef>
        <a:buFontTx/>
        <a:buBlip>
          <a:blip r:embed="rId12"/>
        </a:buBlip>
        <a:defRPr lang="en-US" sz="2000" b="0" kern="1200" baseline="0" dirty="0" smtClean="0">
          <a:solidFill>
            <a:schemeClr val="tx1">
              <a:lumMod val="75000"/>
              <a:lumOff val="25000"/>
            </a:schemeClr>
          </a:solidFill>
          <a:latin typeface="+mn-lt"/>
          <a:ea typeface="+mn-ea"/>
          <a:cs typeface="B Yekan" pitchFamily="2" charset="-78"/>
        </a:defRPr>
      </a:lvl1pPr>
      <a:lvl2pPr marL="742950" indent="-285750" algn="r" defTabSz="914400" rtl="1" eaLnBrk="1" latinLnBrk="0" hangingPunct="1">
        <a:lnSpc>
          <a:spcPct val="150000"/>
        </a:lnSpc>
        <a:spcBef>
          <a:spcPct val="20000"/>
        </a:spcBef>
        <a:buFontTx/>
        <a:buBlip>
          <a:blip r:embed="rId12"/>
        </a:buBlip>
        <a:defRPr sz="1800" kern="1200">
          <a:solidFill>
            <a:schemeClr val="tx1"/>
          </a:solidFill>
          <a:latin typeface="+mn-lt"/>
          <a:ea typeface="+mn-ea"/>
          <a:cs typeface="B Yekan" pitchFamily="2" charset="-78"/>
        </a:defRPr>
      </a:lvl2pPr>
      <a:lvl3pPr marL="1143000" indent="-228600" algn="r" defTabSz="914400" rtl="1" eaLnBrk="1" latinLnBrk="0" hangingPunct="1">
        <a:lnSpc>
          <a:spcPct val="150000"/>
        </a:lnSpc>
        <a:spcBef>
          <a:spcPct val="20000"/>
        </a:spcBef>
        <a:buFontTx/>
        <a:buBlip>
          <a:blip r:embed="rId12"/>
        </a:buBlip>
        <a:defRPr sz="1600" kern="1200">
          <a:solidFill>
            <a:schemeClr val="tx1"/>
          </a:solidFill>
          <a:latin typeface="+mn-lt"/>
          <a:ea typeface="+mn-ea"/>
          <a:cs typeface="B Yekan" pitchFamily="2" charset="-78"/>
        </a:defRPr>
      </a:lvl3pPr>
      <a:lvl4pPr marL="1600200" indent="-228600" algn="r" defTabSz="914400" rtl="1" eaLnBrk="1" latinLnBrk="0" hangingPunct="1">
        <a:lnSpc>
          <a:spcPct val="150000"/>
        </a:lnSpc>
        <a:spcBef>
          <a:spcPct val="20000"/>
        </a:spcBef>
        <a:buFontTx/>
        <a:buBlip>
          <a:blip r:embed="rId12"/>
        </a:buBlip>
        <a:defRPr sz="1400" kern="1200">
          <a:solidFill>
            <a:schemeClr val="tx1"/>
          </a:solidFill>
          <a:latin typeface="+mn-lt"/>
          <a:ea typeface="+mn-ea"/>
          <a:cs typeface="B Yekan" pitchFamily="2" charset="-78"/>
        </a:defRPr>
      </a:lvl4pPr>
      <a:lvl5pPr marL="2057400" indent="-228600" algn="r" defTabSz="914400" rtl="1" eaLnBrk="1" latinLnBrk="0" hangingPunct="1">
        <a:lnSpc>
          <a:spcPct val="150000"/>
        </a:lnSpc>
        <a:spcBef>
          <a:spcPct val="20000"/>
        </a:spcBef>
        <a:buFontTx/>
        <a:buBlip>
          <a:blip r:embed="rId12"/>
        </a:buBlip>
        <a:defRPr sz="1400" kern="1200">
          <a:solidFill>
            <a:schemeClr val="tx1"/>
          </a:solidFill>
          <a:latin typeface="+mn-lt"/>
          <a:ea typeface="+mn-ea"/>
          <a:cs typeface="B Yekan"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جزء فروع دین است</a:t>
            </a:r>
            <a:endParaRPr lang="en-US" sz="3200" b="1" dirty="0">
              <a:solidFill>
                <a:schemeClr val="tx1"/>
              </a:solidFill>
              <a:cs typeface="B Nazanin" panose="00000400000000000000" pitchFamily="2" charset="-78"/>
            </a:endParaRPr>
          </a:p>
          <a:p>
            <a:endParaRPr lang="fa-IR" sz="2400" dirty="0">
              <a:solidFill>
                <a:schemeClr val="tx1"/>
              </a:solidFill>
              <a:cs typeface="B Nazanin" panose="00000400000000000000" pitchFamily="2" charset="-78"/>
            </a:endParaRPr>
          </a:p>
          <a:p>
            <a:pPr marL="0" indent="0" algn="ctr">
              <a:buNone/>
            </a:pPr>
            <a:r>
              <a:rPr lang="fa-IR" sz="2700" dirty="0">
                <a:solidFill>
                  <a:schemeClr val="tx1"/>
                </a:solidFill>
                <a:cs typeface="B Nazanin" panose="00000400000000000000" pitchFamily="2" charset="-78"/>
              </a:rPr>
              <a:t>فروع دین: </a:t>
            </a:r>
          </a:p>
          <a:p>
            <a:pPr marL="0" indent="0" algn="ctr">
              <a:buNone/>
            </a:pPr>
            <a:r>
              <a:rPr lang="fa-IR" sz="2700" dirty="0">
                <a:solidFill>
                  <a:schemeClr val="tx1"/>
                </a:solidFill>
                <a:cs typeface="B Nazanin" panose="00000400000000000000" pitchFamily="2" charset="-78"/>
              </a:rPr>
              <a:t>نماز، روزه، خمس، زکات، حج، جهاد، امر به معروف و نهی از منکر، تولی و تبری</a:t>
            </a:r>
            <a:endParaRPr lang="en-US" sz="27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9470212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2A728-7DE8-4B61-B9D1-2C575E3276A8}"/>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1FD08F40-4D01-4ADC-9867-D3B98CE5F87D}"/>
              </a:ext>
            </a:extLst>
          </p:cNvPr>
          <p:cNvSpPr>
            <a:spLocks noGrp="1"/>
          </p:cNvSpPr>
          <p:nvPr>
            <p:ph type="ctrTitle"/>
          </p:nvPr>
        </p:nvSpPr>
        <p:spPr>
          <a:xfrm>
            <a:off x="1371600" y="3048000"/>
            <a:ext cx="6400800" cy="1371600"/>
          </a:xfrm>
        </p:spPr>
        <p:txBody>
          <a:bodyPr>
            <a:normAutofit/>
          </a:bodyPr>
          <a:lstStyle/>
          <a:p>
            <a:r>
              <a:rPr lang="fa-IR" sz="5400" dirty="0">
                <a:cs typeface="B Titr" panose="00000700000000000000" pitchFamily="2" charset="-78"/>
              </a:rPr>
              <a:t>احکام نماز</a:t>
            </a:r>
          </a:p>
        </p:txBody>
      </p:sp>
    </p:spTree>
    <p:extLst>
      <p:ext uri="{BB962C8B-B14F-4D97-AF65-F5344CB8AC3E}">
        <p14:creationId xmlns:p14="http://schemas.microsoft.com/office/powerpoint/2010/main" val="1706318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EF21-EE4E-433C-81B3-050FBE28C62C}"/>
              </a:ext>
            </a:extLst>
          </p:cNvPr>
          <p:cNvSpPr>
            <a:spLocks noGrp="1"/>
          </p:cNvSpPr>
          <p:nvPr>
            <p:ph type="title"/>
          </p:nvPr>
        </p:nvSpPr>
        <p:spPr/>
        <p:txBody>
          <a:bodyPr>
            <a:normAutofit/>
          </a:bodyPr>
          <a:lstStyle/>
          <a:p>
            <a:r>
              <a:rPr lang="fa-IR" dirty="0">
                <a:cs typeface="B Titr" panose="00000700000000000000" pitchFamily="2" charset="-78"/>
              </a:rPr>
              <a:t>احکام نماز</a:t>
            </a:r>
          </a:p>
        </p:txBody>
      </p:sp>
      <p:sp>
        <p:nvSpPr>
          <p:cNvPr id="3" name="Content Placeholder 2">
            <a:extLst>
              <a:ext uri="{FF2B5EF4-FFF2-40B4-BE49-F238E27FC236}">
                <a16:creationId xmlns:a16="http://schemas.microsoft.com/office/drawing/2014/main" id="{12F53CAE-781F-4361-A533-6AB6297F0CF0}"/>
              </a:ext>
            </a:extLst>
          </p:cNvPr>
          <p:cNvSpPr>
            <a:spLocks noGrp="1"/>
          </p:cNvSpPr>
          <p:nvPr>
            <p:ph idx="1"/>
          </p:nvPr>
        </p:nvSpPr>
        <p:spPr/>
        <p:txBody>
          <a:bodyPr>
            <a:normAutofit/>
          </a:bodyPr>
          <a:lstStyle/>
          <a:p>
            <a:r>
              <a:rPr lang="fa-IR" sz="3200" dirty="0">
                <a:solidFill>
                  <a:schemeClr val="tx1"/>
                </a:solidFill>
                <a:cs typeface="B Nazanin" panose="00000400000000000000" pitchFamily="2" charset="-78"/>
              </a:rPr>
              <a:t>هر انسان مکلفی باید برای اطلاع از مسائل ضروری خود به رساله مرجع تقلید خود مراجعه کند. برخی از احکام ضروری نماز که مورد اتفاق مراجع هست را در اینجا ذکر می کنیم</a:t>
            </a:r>
          </a:p>
        </p:txBody>
      </p:sp>
    </p:spTree>
    <p:extLst>
      <p:ext uri="{BB962C8B-B14F-4D97-AF65-F5344CB8AC3E}">
        <p14:creationId xmlns:p14="http://schemas.microsoft.com/office/powerpoint/2010/main" val="41512691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563C-0BBB-484E-BB18-709F0F0034C8}"/>
              </a:ext>
            </a:extLst>
          </p:cNvPr>
          <p:cNvSpPr>
            <a:spLocks noGrp="1"/>
          </p:cNvSpPr>
          <p:nvPr>
            <p:ph type="title"/>
          </p:nvPr>
        </p:nvSpPr>
        <p:spPr/>
        <p:txBody>
          <a:bodyPr/>
          <a:lstStyle/>
          <a:p>
            <a:r>
              <a:rPr lang="fa-IR" dirty="0">
                <a:cs typeface="B Titr" panose="00000700000000000000" pitchFamily="2" charset="-78"/>
              </a:rPr>
              <a:t>واجبات نماز</a:t>
            </a:r>
          </a:p>
        </p:txBody>
      </p:sp>
      <p:sp>
        <p:nvSpPr>
          <p:cNvPr id="3" name="Content Placeholder 2">
            <a:extLst>
              <a:ext uri="{FF2B5EF4-FFF2-40B4-BE49-F238E27FC236}">
                <a16:creationId xmlns:a16="http://schemas.microsoft.com/office/drawing/2014/main" id="{BC7FEAAB-A941-4AA7-A678-833EBBC8B2F3}"/>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واجبات نماز 11 چیز است:</a:t>
            </a:r>
          </a:p>
          <a:p>
            <a:r>
              <a:rPr lang="fa-IR" sz="2400" dirty="0">
                <a:solidFill>
                  <a:schemeClr val="tx1"/>
                </a:solidFill>
                <a:cs typeface="B Nazanin" panose="00000400000000000000" pitchFamily="2" charset="-78"/>
              </a:rPr>
              <a:t>نیت، تکبیره الاحرام، قیام، قرائت، رکوع، سجده، تشهد، سلام، ترتیب، موالات</a:t>
            </a:r>
          </a:p>
          <a:p>
            <a:r>
              <a:rPr lang="fa-IR" sz="2400" dirty="0">
                <a:solidFill>
                  <a:schemeClr val="tx1"/>
                </a:solidFill>
                <a:cs typeface="B Nazanin" panose="00000400000000000000" pitchFamily="2" charset="-78"/>
              </a:rPr>
              <a:t>ترتیب یعنی باید اعمال نماز را به ترتیب که ذکر شده به جا آوریم</a:t>
            </a:r>
          </a:p>
          <a:p>
            <a:r>
              <a:rPr lang="fa-IR" sz="2400" dirty="0">
                <a:solidFill>
                  <a:schemeClr val="tx1"/>
                </a:solidFill>
                <a:cs typeface="B Nazanin" panose="00000400000000000000" pitchFamily="2" charset="-78"/>
              </a:rPr>
              <a:t>موالات یعنی اعمال نماز را باید پشت سر هم انجام دهیم و بین آن ها فاصله نیندازیم</a:t>
            </a:r>
          </a:p>
          <a:p>
            <a:r>
              <a:rPr lang="fa-IR" sz="2400" dirty="0">
                <a:solidFill>
                  <a:schemeClr val="tx1"/>
                </a:solidFill>
                <a:cs typeface="B Nazanin" panose="00000400000000000000" pitchFamily="2" charset="-78"/>
              </a:rPr>
              <a:t>رکن: به اعمالی گفته می شود که اگر از روی عمد یا سهو به جا نیاوریم یا کم یا زیاد شود نماز باطل می شود که شامل:</a:t>
            </a:r>
          </a:p>
          <a:p>
            <a:pPr marL="0" indent="0">
              <a:buNone/>
            </a:pPr>
            <a:r>
              <a:rPr lang="fa-IR" sz="2400" dirty="0">
                <a:solidFill>
                  <a:schemeClr val="tx1"/>
                </a:solidFill>
                <a:cs typeface="B Nazanin" panose="00000400000000000000" pitchFamily="2" charset="-78"/>
              </a:rPr>
              <a:t>      نیت، تکبیره الاحرام، قیام قبل از رکوع، رکوع، دو سجده</a:t>
            </a:r>
          </a:p>
        </p:txBody>
      </p:sp>
    </p:spTree>
    <p:extLst>
      <p:ext uri="{BB962C8B-B14F-4D97-AF65-F5344CB8AC3E}">
        <p14:creationId xmlns:p14="http://schemas.microsoft.com/office/powerpoint/2010/main" val="13010001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6BF4-FC62-459F-AAD5-DC12122C24C3}"/>
              </a:ext>
            </a:extLst>
          </p:cNvPr>
          <p:cNvSpPr>
            <a:spLocks noGrp="1"/>
          </p:cNvSpPr>
          <p:nvPr>
            <p:ph type="title"/>
          </p:nvPr>
        </p:nvSpPr>
        <p:spPr/>
        <p:txBody>
          <a:bodyPr/>
          <a:lstStyle/>
          <a:p>
            <a:r>
              <a:rPr lang="fa-IR" dirty="0">
                <a:cs typeface="B Titr" panose="00000700000000000000" pitchFamily="2" charset="-78"/>
              </a:rPr>
              <a:t>واجبات نماز</a:t>
            </a:r>
          </a:p>
        </p:txBody>
      </p:sp>
      <p:sp>
        <p:nvSpPr>
          <p:cNvPr id="3" name="Content Placeholder 2">
            <a:extLst>
              <a:ext uri="{FF2B5EF4-FFF2-40B4-BE49-F238E27FC236}">
                <a16:creationId xmlns:a16="http://schemas.microsoft.com/office/drawing/2014/main" id="{616C76C2-DFFD-46C6-B1A7-8C40EDE9CE77}"/>
              </a:ext>
            </a:extLst>
          </p:cNvPr>
          <p:cNvSpPr>
            <a:spLocks noGrp="1"/>
          </p:cNvSpPr>
          <p:nvPr>
            <p:ph idx="1"/>
          </p:nvPr>
        </p:nvSpPr>
        <p:spPr/>
        <p:txBody>
          <a:bodyPr/>
          <a:lstStyle/>
          <a:p>
            <a:r>
              <a:rPr lang="fa-IR" dirty="0">
                <a:solidFill>
                  <a:schemeClr val="tx1"/>
                </a:solidFill>
                <a:cs typeface="B Nazanin" panose="00000400000000000000" pitchFamily="2" charset="-78"/>
              </a:rPr>
              <a:t>1- نمازگزار نباید در حین رفتن به رکوع ذکر بگوید بلکه باید به اندازه رکوع خم شود و بدنش آرام بگیرد و بعد ذکر رکوع را بگوید. اگر عمداً در حال حرکت ذکر رکوع بگوید نمازش باطل است چه برای رفتن به رکوع چه برای بلند شدن از رکوع</a:t>
            </a:r>
          </a:p>
          <a:p>
            <a:r>
              <a:rPr lang="fa-IR" dirty="0">
                <a:solidFill>
                  <a:schemeClr val="tx1"/>
                </a:solidFill>
                <a:cs typeface="B Nazanin" panose="00000400000000000000" pitchFamily="2" charset="-78"/>
              </a:rPr>
              <a:t>2- قیام قبل از رکوع رکن محسوب می شود. اگر ترک شود نماز انسان باطل است. قیام بعد از رکوع واجب است ولی رکن نیست. اگر از روی سهو فراموش شود نماز انسان باطل نمی شود ولی اگر عمداً بعد از رکوع نایستد نمازش باطل است.</a:t>
            </a:r>
          </a:p>
          <a:p>
            <a:r>
              <a:rPr lang="fa-IR" dirty="0">
                <a:solidFill>
                  <a:schemeClr val="tx1"/>
                </a:solidFill>
                <a:cs typeface="B Nazanin" panose="00000400000000000000" pitchFamily="2" charset="-78"/>
              </a:rPr>
              <a:t>3- اگر کسی پیش از آن که پیشانی اش به محل سجده برسد و آرام بگیرد از روی عمد ذکر سجده را بگوید نمازش باطل می شود، اما اگر از روی سهو در حال حرکت ذکر سجده را بگوید باید هنگامی که در سجده بدن او آرام گرفت ذکر سجده را دوباره بگوید.</a:t>
            </a:r>
          </a:p>
        </p:txBody>
      </p:sp>
    </p:spTree>
    <p:extLst>
      <p:ext uri="{BB962C8B-B14F-4D97-AF65-F5344CB8AC3E}">
        <p14:creationId xmlns:p14="http://schemas.microsoft.com/office/powerpoint/2010/main" val="16878986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8B76-A0A4-402F-9ABE-EA8325789AE3}"/>
              </a:ext>
            </a:extLst>
          </p:cNvPr>
          <p:cNvSpPr>
            <a:spLocks noGrp="1"/>
          </p:cNvSpPr>
          <p:nvPr>
            <p:ph type="title"/>
          </p:nvPr>
        </p:nvSpPr>
        <p:spPr/>
        <p:txBody>
          <a:bodyPr/>
          <a:lstStyle/>
          <a:p>
            <a:r>
              <a:rPr lang="fa-IR" dirty="0">
                <a:cs typeface="B Titr" panose="00000700000000000000" pitchFamily="2" charset="-78"/>
              </a:rPr>
              <a:t>واجبات نماز</a:t>
            </a:r>
          </a:p>
        </p:txBody>
      </p:sp>
      <p:sp>
        <p:nvSpPr>
          <p:cNvPr id="3" name="Content Placeholder 2">
            <a:extLst>
              <a:ext uri="{FF2B5EF4-FFF2-40B4-BE49-F238E27FC236}">
                <a16:creationId xmlns:a16="http://schemas.microsoft.com/office/drawing/2014/main" id="{BEEE5544-2812-4479-BCF9-73F6E39B419D}"/>
              </a:ext>
            </a:extLst>
          </p:cNvPr>
          <p:cNvSpPr>
            <a:spLocks noGrp="1"/>
          </p:cNvSpPr>
          <p:nvPr>
            <p:ph idx="1"/>
          </p:nvPr>
        </p:nvSpPr>
        <p:spPr/>
        <p:txBody>
          <a:bodyPr>
            <a:normAutofit/>
          </a:bodyPr>
          <a:lstStyle/>
          <a:p>
            <a:r>
              <a:rPr lang="fa-IR" sz="3200" dirty="0">
                <a:solidFill>
                  <a:schemeClr val="tx1"/>
                </a:solidFill>
                <a:cs typeface="B Nazanin" panose="00000400000000000000" pitchFamily="2" charset="-78"/>
              </a:rPr>
              <a:t>4- نمازگزار باید بعد از تمام شدن ذکر سجده اول بنشیند تا بدن لحظه ای آرام بگیرد و دوباره به سجده رود.</a:t>
            </a:r>
          </a:p>
          <a:p>
            <a:r>
              <a:rPr lang="fa-IR" sz="3200" dirty="0">
                <a:solidFill>
                  <a:schemeClr val="tx1"/>
                </a:solidFill>
                <a:cs typeface="B Nazanin" panose="00000400000000000000" pitchFamily="2" charset="-78"/>
              </a:rPr>
              <a:t>5- اگر نمازگزار قبل از تمام شدن ذکر سجده عمداً سر از سجده بردارد نمازش باطل است.</a:t>
            </a:r>
          </a:p>
        </p:txBody>
      </p:sp>
    </p:spTree>
    <p:extLst>
      <p:ext uri="{BB962C8B-B14F-4D97-AF65-F5344CB8AC3E}">
        <p14:creationId xmlns:p14="http://schemas.microsoft.com/office/powerpoint/2010/main" val="28237876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D501-4383-4BC1-956B-8F5F5B6373BE}"/>
              </a:ext>
            </a:extLst>
          </p:cNvPr>
          <p:cNvSpPr>
            <a:spLocks noGrp="1"/>
          </p:cNvSpPr>
          <p:nvPr>
            <p:ph type="title"/>
          </p:nvPr>
        </p:nvSpPr>
        <p:spPr/>
        <p:txBody>
          <a:bodyPr/>
          <a:lstStyle/>
          <a:p>
            <a:r>
              <a:rPr lang="fa-IR" dirty="0">
                <a:cs typeface="B Titr" panose="00000700000000000000" pitchFamily="2" charset="-78"/>
              </a:rPr>
              <a:t>نمازهای واجب</a:t>
            </a:r>
          </a:p>
        </p:txBody>
      </p:sp>
      <p:sp>
        <p:nvSpPr>
          <p:cNvPr id="3" name="Content Placeholder 2">
            <a:extLst>
              <a:ext uri="{FF2B5EF4-FFF2-40B4-BE49-F238E27FC236}">
                <a16:creationId xmlns:a16="http://schemas.microsoft.com/office/drawing/2014/main" id="{D9886F0E-AE93-4DC8-A43B-F70CFFD27177}"/>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نمازهای یومیه (صبح، ظهر، عصر، مغرب، عشا)</a:t>
            </a:r>
          </a:p>
          <a:p>
            <a:r>
              <a:rPr lang="fa-IR" sz="2400" dirty="0">
                <a:solidFill>
                  <a:schemeClr val="tx1"/>
                </a:solidFill>
                <a:cs typeface="B Nazanin" panose="00000400000000000000" pitchFamily="2" charset="-78"/>
              </a:rPr>
              <a:t>نماز آیات</a:t>
            </a:r>
          </a:p>
          <a:p>
            <a:r>
              <a:rPr lang="fa-IR" sz="2400" dirty="0">
                <a:solidFill>
                  <a:schemeClr val="tx1"/>
                </a:solidFill>
                <a:cs typeface="B Nazanin" panose="00000400000000000000" pitchFamily="2" charset="-78"/>
              </a:rPr>
              <a:t>نماز طواف خانه خدا</a:t>
            </a:r>
          </a:p>
          <a:p>
            <a:r>
              <a:rPr lang="fa-IR" sz="2400" dirty="0">
                <a:solidFill>
                  <a:schemeClr val="tx1"/>
                </a:solidFill>
                <a:cs typeface="B Nazanin" panose="00000400000000000000" pitchFamily="2" charset="-78"/>
              </a:rPr>
              <a:t>نماز قضای پدر که پس از فوت پدر بر پسر بزرگ واجب است</a:t>
            </a:r>
          </a:p>
          <a:p>
            <a:r>
              <a:rPr lang="fa-IR" sz="2400" dirty="0">
                <a:solidFill>
                  <a:schemeClr val="tx1"/>
                </a:solidFill>
                <a:cs typeface="B Nazanin" panose="00000400000000000000" pitchFamily="2" charset="-78"/>
              </a:rPr>
              <a:t>نمازی که به واسطه نذر یا قسم بر انسان واجب می وشد</a:t>
            </a:r>
          </a:p>
          <a:p>
            <a:r>
              <a:rPr lang="fa-IR" sz="2400" dirty="0">
                <a:solidFill>
                  <a:schemeClr val="tx1"/>
                </a:solidFill>
                <a:cs typeface="B Nazanin" panose="00000400000000000000" pitchFamily="2" charset="-78"/>
              </a:rPr>
              <a:t>نماز میت</a:t>
            </a:r>
          </a:p>
        </p:txBody>
      </p:sp>
    </p:spTree>
    <p:extLst>
      <p:ext uri="{BB962C8B-B14F-4D97-AF65-F5344CB8AC3E}">
        <p14:creationId xmlns:p14="http://schemas.microsoft.com/office/powerpoint/2010/main" val="40586322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EB60-C446-4F3B-92AB-100A057A6ABD}"/>
              </a:ext>
            </a:extLst>
          </p:cNvPr>
          <p:cNvSpPr>
            <a:spLocks noGrp="1"/>
          </p:cNvSpPr>
          <p:nvPr>
            <p:ph type="title"/>
          </p:nvPr>
        </p:nvSpPr>
        <p:spPr/>
        <p:txBody>
          <a:bodyPr/>
          <a:lstStyle/>
          <a:p>
            <a:r>
              <a:rPr lang="fa-IR" dirty="0">
                <a:cs typeface="B Titr" panose="00000700000000000000" pitchFamily="2" charset="-78"/>
              </a:rPr>
              <a:t>نماز مسافر یا نماز قصر</a:t>
            </a:r>
          </a:p>
        </p:txBody>
      </p:sp>
      <p:sp>
        <p:nvSpPr>
          <p:cNvPr id="3" name="Content Placeholder 2">
            <a:extLst>
              <a:ext uri="{FF2B5EF4-FFF2-40B4-BE49-F238E27FC236}">
                <a16:creationId xmlns:a16="http://schemas.microsoft.com/office/drawing/2014/main" id="{A842A012-DAC1-4C4C-84B8-B7CDECD18CEF}"/>
              </a:ext>
            </a:extLst>
          </p:cNvPr>
          <p:cNvSpPr>
            <a:spLocks noGrp="1"/>
          </p:cNvSpPr>
          <p:nvPr>
            <p:ph idx="1"/>
          </p:nvPr>
        </p:nvSpPr>
        <p:spPr/>
        <p:txBody>
          <a:bodyPr>
            <a:normAutofit/>
          </a:bodyPr>
          <a:lstStyle/>
          <a:p>
            <a:r>
              <a:rPr lang="fa-IR" sz="3200" dirty="0">
                <a:solidFill>
                  <a:schemeClr val="tx1"/>
                </a:solidFill>
                <a:cs typeface="B Nazanin" panose="00000400000000000000" pitchFamily="2" charset="-78"/>
              </a:rPr>
              <a:t>انسان باید وقتی که مسافر است نمازهای چهار رکعتی را دو رکعت بخواند</a:t>
            </a:r>
          </a:p>
          <a:p>
            <a:r>
              <a:rPr lang="fa-IR" sz="3200" dirty="0">
                <a:solidFill>
                  <a:schemeClr val="tx1"/>
                </a:solidFill>
                <a:cs typeface="B Nazanin" panose="00000400000000000000" pitchFamily="2" charset="-78"/>
              </a:rPr>
              <a:t>شرایط مسافر بودن در رساله عملیه مراجع محترم تقلید ذکر شده است</a:t>
            </a:r>
          </a:p>
        </p:txBody>
      </p:sp>
    </p:spTree>
    <p:extLst>
      <p:ext uri="{BB962C8B-B14F-4D97-AF65-F5344CB8AC3E}">
        <p14:creationId xmlns:p14="http://schemas.microsoft.com/office/powerpoint/2010/main" val="41053343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8EFF04-2388-42F0-999E-9ABE5E8638ED}"/>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FE3695B4-3C07-490D-8C3B-C98EBAF6ECD9}"/>
              </a:ext>
            </a:extLst>
          </p:cNvPr>
          <p:cNvSpPr>
            <a:spLocks noGrp="1"/>
          </p:cNvSpPr>
          <p:nvPr>
            <p:ph type="ctrTitle"/>
          </p:nvPr>
        </p:nvSpPr>
        <p:spPr>
          <a:xfrm>
            <a:off x="1371600" y="3048000"/>
            <a:ext cx="6400800" cy="1371600"/>
          </a:xfrm>
        </p:spPr>
        <p:txBody>
          <a:bodyPr>
            <a:normAutofit fontScale="90000"/>
          </a:bodyPr>
          <a:lstStyle/>
          <a:p>
            <a:r>
              <a:rPr lang="fa-IR" dirty="0">
                <a:cs typeface="B Titr" panose="00000700000000000000" pitchFamily="2" charset="-78"/>
              </a:rPr>
              <a:t>پاسخ به دو شبهه رایج در مورد نماز</a:t>
            </a:r>
          </a:p>
        </p:txBody>
      </p:sp>
    </p:spTree>
    <p:extLst>
      <p:ext uri="{BB962C8B-B14F-4D97-AF65-F5344CB8AC3E}">
        <p14:creationId xmlns:p14="http://schemas.microsoft.com/office/powerpoint/2010/main" val="931794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6987-9E0C-4D10-A2AF-988445276F83}"/>
              </a:ext>
            </a:extLst>
          </p:cNvPr>
          <p:cNvSpPr>
            <a:spLocks noGrp="1"/>
          </p:cNvSpPr>
          <p:nvPr>
            <p:ph type="title"/>
          </p:nvPr>
        </p:nvSpPr>
        <p:spPr/>
        <p:txBody>
          <a:bodyPr/>
          <a:lstStyle/>
          <a:p>
            <a:r>
              <a:rPr lang="fa-IR" dirty="0">
                <a:cs typeface="B Titr" panose="00000700000000000000" pitchFamily="2" charset="-78"/>
              </a:rPr>
              <a:t>شبهه اول</a:t>
            </a:r>
          </a:p>
        </p:txBody>
      </p:sp>
      <p:sp>
        <p:nvSpPr>
          <p:cNvPr id="3" name="Content Placeholder 2">
            <a:extLst>
              <a:ext uri="{FF2B5EF4-FFF2-40B4-BE49-F238E27FC236}">
                <a16:creationId xmlns:a16="http://schemas.microsoft.com/office/drawing/2014/main" id="{B93D4209-753C-4291-BB7D-506A1D012877}"/>
              </a:ext>
            </a:extLst>
          </p:cNvPr>
          <p:cNvSpPr>
            <a:spLocks noGrp="1"/>
          </p:cNvSpPr>
          <p:nvPr>
            <p:ph idx="1"/>
          </p:nvPr>
        </p:nvSpPr>
        <p:spPr/>
        <p:txBody>
          <a:bodyPr>
            <a:normAutofit fontScale="92500" lnSpcReduction="10000"/>
          </a:bodyPr>
          <a:lstStyle/>
          <a:p>
            <a:r>
              <a:rPr lang="fa-IR" dirty="0">
                <a:solidFill>
                  <a:schemeClr val="tx1"/>
                </a:solidFill>
                <a:cs typeface="B Nazanin" panose="00000400000000000000" pitchFamily="2" charset="-78"/>
              </a:rPr>
              <a:t>سؤال: من فارسی زبانم چرا باید نماز را عربی بخوانم؟ کجای قرآن آمده است که نماز را باید عربی بخوانیم؟ مگر خدا صدای تمام بندگانش را با هر زبانی نمی شنود؟</a:t>
            </a:r>
          </a:p>
          <a:p>
            <a:r>
              <a:rPr lang="fa-IR" dirty="0">
                <a:solidFill>
                  <a:schemeClr val="tx1"/>
                </a:solidFill>
                <a:cs typeface="B Nazanin" panose="00000400000000000000" pitchFamily="2" charset="-78"/>
              </a:rPr>
              <a:t>پرسش: بله، خداوند تمام صداهای بندگانش و مخلوقاتش را به هر نوع، جنس و زبان می فهمد چون او از خود ما به ما نزدیک تر است؛ حتماً در چند جای قرآن سفارش فرموده که با صدای آهسته مرا بخوانید و ما می توانیم تمام خواسته های خود را با هر زبان و بی زبانی با خدای خود در میان بگذاریم چون او خدای مهربان همه مخلوقات عالم هستی است. اما سخن از نماز است آن کسی که نماز را به ما امر فرموده است خداوند است و آن کسی که این امر را ابلاغ فرموده است رسول مکرم اسلام حضرت محمد صلی الله علیه و آله می باشد. لذا باید هر چه که پیامبر اکرم دستور داده است ما طبق همان دستور و چهارچوب اطاعت امر کنیم. برای نماز هم حتی خود پیامبر اکرم هم که نزدیک ترین مخلوق عالم به خدای متعال است باید مثل بقیه مسلمان ها نماز بخواند: با عربی درست، رکوع، سجود و اجرای دقیق تمام مراحل نماز. این نحوه نماز خواندن را جبرئیل در سفر معراج پیامبر به او یاد داده است. </a:t>
            </a:r>
          </a:p>
        </p:txBody>
      </p:sp>
    </p:spTree>
    <p:extLst>
      <p:ext uri="{BB962C8B-B14F-4D97-AF65-F5344CB8AC3E}">
        <p14:creationId xmlns:p14="http://schemas.microsoft.com/office/powerpoint/2010/main" val="22987121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705F-BA8F-4DF8-9D2E-2B3FF1B205ED}"/>
              </a:ext>
            </a:extLst>
          </p:cNvPr>
          <p:cNvSpPr>
            <a:spLocks noGrp="1"/>
          </p:cNvSpPr>
          <p:nvPr>
            <p:ph type="title"/>
          </p:nvPr>
        </p:nvSpPr>
        <p:spPr/>
        <p:txBody>
          <a:bodyPr/>
          <a:lstStyle/>
          <a:p>
            <a:r>
              <a:rPr lang="fa-IR" dirty="0">
                <a:cs typeface="B Titr" panose="00000700000000000000" pitchFamily="2" charset="-78"/>
              </a:rPr>
              <a:t>شبهه اول</a:t>
            </a:r>
          </a:p>
        </p:txBody>
      </p:sp>
      <p:sp>
        <p:nvSpPr>
          <p:cNvPr id="3" name="Content Placeholder 2">
            <a:extLst>
              <a:ext uri="{FF2B5EF4-FFF2-40B4-BE49-F238E27FC236}">
                <a16:creationId xmlns:a16="http://schemas.microsoft.com/office/drawing/2014/main" id="{3D17A402-9377-4782-A3FB-A814436CF2D0}"/>
              </a:ext>
            </a:extLst>
          </p:cNvPr>
          <p:cNvSpPr>
            <a:spLocks noGrp="1"/>
          </p:cNvSpPr>
          <p:nvPr>
            <p:ph idx="1"/>
          </p:nvPr>
        </p:nvSpPr>
        <p:spPr/>
        <p:txBody>
          <a:bodyPr>
            <a:normAutofit/>
          </a:bodyPr>
          <a:lstStyle/>
          <a:p>
            <a:r>
              <a:rPr kumimoji="0" lang="fa-IR" sz="24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لذا ما نمی توانیم هرطور که خودمان صلاح دانستیم عبادت را انجام دهیم. باید طبق دستور خدای متعال که توسط پیامبرش به ما ابلاغ شده است انجام دهیم. مثل حج واجب که نمی توانیم هر وقت دلمان خواست به حج تمتع برویم. باید در دهه اول ذی الحجه و روزهای مخصوص آن باشد یا روزه واجب ماه رمضان را باید در ماه رمضان به جا بیاوریم نه هر وقت که دلمان خواست و این عربی خواندن نماز طبق دستور پیامبر و فتوای همه مذاهب شیعه و اهل سنت است. البته حفظ کردن حمد و سوره آن چنان سخت نیست و معانی آن را هم کسی که علاقه مند به نماز است می تواند سریعا یاد بگیرد تا ضمن خواندن نماز با عربی از معانی پر از عظمت آن نیز بهره مند شود.</a:t>
            </a:r>
            <a:endParaRPr lang="fa-IR" sz="2400" dirty="0"/>
          </a:p>
        </p:txBody>
      </p:sp>
    </p:spTree>
    <p:extLst>
      <p:ext uri="{BB962C8B-B14F-4D97-AF65-F5344CB8AC3E}">
        <p14:creationId xmlns:p14="http://schemas.microsoft.com/office/powerpoint/2010/main" val="131760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مهمترین سفارش پیامبران الهی است</a:t>
            </a:r>
            <a:endParaRPr lang="en-US" sz="3200" b="1" dirty="0">
              <a:solidFill>
                <a:schemeClr val="tx1"/>
              </a:solidFill>
              <a:cs typeface="B Nazanin" panose="00000400000000000000" pitchFamily="2" charset="-78"/>
            </a:endParaRPr>
          </a:p>
          <a:p>
            <a:r>
              <a:rPr lang="fa-IR" sz="2800" dirty="0">
                <a:solidFill>
                  <a:schemeClr val="tx1"/>
                </a:solidFill>
                <a:cs typeface="B Nazanin" panose="00000400000000000000" pitchFamily="2" charset="-78"/>
              </a:rPr>
              <a:t>حضرت ابراهیم (ع)</a:t>
            </a:r>
            <a:endParaRPr lang="en-US" sz="28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«رَبَّنَا إِنِّي أَسْكَنْتُ مِنْ ذُرِّيَّتِي بِوَادٍ غَيْرِ ذِي زَرْعٍ عِنْدَ بَيْتِكَ الْمُحَرَّمِ رَبَّنَا لِيُقِيمُوا الصَّلَاةَ فَاجْعَلْ أَفْئِدَةً مِنَ النَّاسِ تَهْوِي إِلَيْهِمْ وَارْزُقْهُمْ مِنَ الثَّمَرَاتِ لَعَلَّهُمْ يَشْكُرُونَ»</a:t>
            </a:r>
          </a:p>
          <a:p>
            <a:pPr marL="0" indent="0" algn="ctr">
              <a:buNone/>
            </a:pPr>
            <a:r>
              <a:rPr lang="fa-IR" sz="2400" dirty="0">
                <a:solidFill>
                  <a:schemeClr val="tx1"/>
                </a:solidFill>
                <a:cs typeface="B Nazanin" panose="00000400000000000000" pitchFamily="2" charset="-78"/>
              </a:rPr>
              <a:t>پروردگارا من بعضي از فرزندانم را در سرزمين بيآب و علفي در كنار خانه‏ اي كه حرم تو است ساكن ساختم تا نماز را بر پاي دارند، تو قلبهاي گروهي از مردم را متوجه آنها ساز و از ثمرات به آنها روزي ده شايد آنان شكر تو را بجاي آورند.</a:t>
            </a:r>
          </a:p>
          <a:p>
            <a:pPr marL="0" indent="0" algn="ctr">
              <a:buNone/>
            </a:pPr>
            <a:r>
              <a:rPr lang="fa-IR" sz="2400" dirty="0">
                <a:solidFill>
                  <a:schemeClr val="tx1"/>
                </a:solidFill>
                <a:cs typeface="B Nazanin" panose="00000400000000000000" pitchFamily="2" charset="-78"/>
              </a:rPr>
              <a:t>(سوره ابراهیم، آیه 37)</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018525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9600-A7F9-4B47-9493-86D64CE435B3}"/>
              </a:ext>
            </a:extLst>
          </p:cNvPr>
          <p:cNvSpPr>
            <a:spLocks noGrp="1"/>
          </p:cNvSpPr>
          <p:nvPr>
            <p:ph type="title"/>
          </p:nvPr>
        </p:nvSpPr>
        <p:spPr/>
        <p:txBody>
          <a:bodyPr/>
          <a:lstStyle/>
          <a:p>
            <a:r>
              <a:rPr lang="fa-IR" dirty="0">
                <a:cs typeface="B Titr" panose="00000700000000000000" pitchFamily="2" charset="-78"/>
              </a:rPr>
              <a:t>شبهه دوم</a:t>
            </a:r>
          </a:p>
        </p:txBody>
      </p:sp>
      <p:sp>
        <p:nvSpPr>
          <p:cNvPr id="3" name="Content Placeholder 2">
            <a:extLst>
              <a:ext uri="{FF2B5EF4-FFF2-40B4-BE49-F238E27FC236}">
                <a16:creationId xmlns:a16="http://schemas.microsoft.com/office/drawing/2014/main" id="{4BB7674A-7294-432B-9643-2D696D4A238E}"/>
              </a:ext>
            </a:extLst>
          </p:cNvPr>
          <p:cNvSpPr>
            <a:spLocks noGrp="1"/>
          </p:cNvSpPr>
          <p:nvPr>
            <p:ph idx="1"/>
          </p:nvPr>
        </p:nvSpPr>
        <p:spPr/>
        <p:txBody>
          <a:bodyPr>
            <a:normAutofit fontScale="92500" lnSpcReduction="10000"/>
          </a:bodyPr>
          <a:lstStyle/>
          <a:p>
            <a:r>
              <a:rPr lang="fa-IR" dirty="0">
                <a:solidFill>
                  <a:schemeClr val="tx1"/>
                </a:solidFill>
                <a:cs typeface="B Nazanin" panose="00000400000000000000" pitchFamily="2" charset="-78"/>
              </a:rPr>
              <a:t>سؤال: مگر خداوند همه جا و همه طرف حضور ندارد؟ پس چرا ما باید نماز را فقط به طرف قبله (کعبه) بخوانیم؟</a:t>
            </a:r>
          </a:p>
          <a:p>
            <a:r>
              <a:rPr lang="fa-IR" dirty="0">
                <a:solidFill>
                  <a:schemeClr val="tx1"/>
                </a:solidFill>
                <a:cs typeface="B Nazanin" panose="00000400000000000000" pitchFamily="2" charset="-78"/>
              </a:rPr>
              <a:t>جواب: بله، عالم محضر خداست و خداوند بزرگ همه جا حضور دارد و از هر طرف، ایستاده، نشسته، خوابیده، به طرف راست و چپ، بالاو پایین خدا را بخوانیم خدا حاضر و ناظر است، اما بحث نماز و رو به قبله بودن یک دستور الهی است و ما نباید از دستور الهی سرپیچی کنیم. خداوند صریحاً در قرآن آیه 150 سوره بقره می فرماید:</a:t>
            </a:r>
          </a:p>
          <a:p>
            <a:pPr marL="0" indent="0" algn="ctr">
              <a:buNone/>
            </a:pPr>
            <a:r>
              <a:rPr lang="fa-IR" b="0" i="0" dirty="0">
                <a:solidFill>
                  <a:srgbClr val="000000"/>
                </a:solidFill>
                <a:effectLst/>
                <a:latin typeface="ParsQuran"/>
                <a:cs typeface="B Nazanin" panose="00000400000000000000" pitchFamily="2" charset="-78"/>
              </a:rPr>
              <a:t>«وَمِنْ حَيْثُ خَرَجْتَ فَوَلِّ وَجْهَكَ شَطْرَ الْمَسْجِدِ الْحَرَامِ وَحَيْثُ مَا كُنْتُمْ فَوَلُّوا وُجُوهَكُمْ شَطْرَهُ»</a:t>
            </a:r>
            <a:endParaRPr lang="fa-IR" dirty="0">
              <a:solidFill>
                <a:schemeClr val="tx1"/>
              </a:solidFill>
              <a:cs typeface="B Nazanin" panose="00000400000000000000" pitchFamily="2" charset="-78"/>
            </a:endParaRPr>
          </a:p>
          <a:p>
            <a:pPr marL="0" indent="0" algn="ctr">
              <a:buNone/>
            </a:pPr>
            <a:r>
              <a:rPr lang="fa-IR" dirty="0">
                <a:solidFill>
                  <a:schemeClr val="tx1"/>
                </a:solidFill>
                <a:cs typeface="B Nazanin" panose="00000400000000000000" pitchFamily="2" charset="-78"/>
              </a:rPr>
              <a:t>«از هر کجا که بیرون می شوی روی خود را به سمت مسجد الحرام کن و هر کجا که باشید روی به آن سوی کشید.»</a:t>
            </a:r>
          </a:p>
          <a:p>
            <a:r>
              <a:rPr lang="fa-IR" dirty="0">
                <a:solidFill>
                  <a:schemeClr val="tx1"/>
                </a:solidFill>
                <a:cs typeface="B Nazanin" panose="00000400000000000000" pitchFamily="2" charset="-78"/>
              </a:rPr>
              <a:t>اما چون کره زمین گرد است لذا در هر کجا که بایستیم باید به سمتی که قبله قرار گرفته است و نزدیک تر است به کعبه، به همان سمت نماز بگزاریم.</a:t>
            </a:r>
          </a:p>
        </p:txBody>
      </p:sp>
    </p:spTree>
    <p:extLst>
      <p:ext uri="{BB962C8B-B14F-4D97-AF65-F5344CB8AC3E}">
        <p14:creationId xmlns:p14="http://schemas.microsoft.com/office/powerpoint/2010/main" val="22818397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9E312-34F5-457D-AE0D-A9F9378CE8CD}"/>
              </a:ext>
            </a:extLst>
          </p:cNvPr>
          <p:cNvSpPr>
            <a:spLocks noGrp="1"/>
          </p:cNvSpPr>
          <p:nvPr>
            <p:ph sz="half" idx="2"/>
          </p:nvPr>
        </p:nvSpPr>
        <p:spPr>
          <a:xfrm>
            <a:off x="4139952" y="1524001"/>
            <a:ext cx="4546848" cy="4876799"/>
          </a:xfrm>
        </p:spPr>
        <p:txBody>
          <a:bodyPr/>
          <a:lstStyle/>
          <a:p>
            <a:r>
              <a:rPr lang="fa-IR" b="1" dirty="0">
                <a:solidFill>
                  <a:schemeClr val="tx1"/>
                </a:solidFill>
                <a:cs typeface="B Nazanin" panose="00000400000000000000" pitchFamily="2" charset="-78"/>
              </a:rPr>
              <a:t>چند کتاب مفید در خصوص نماز برای مطالعه</a:t>
            </a:r>
          </a:p>
          <a:p>
            <a:pPr marL="0" indent="0">
              <a:buNone/>
            </a:pPr>
            <a:r>
              <a:rPr lang="fa-IR" dirty="0">
                <a:solidFill>
                  <a:schemeClr val="tx1"/>
                </a:solidFill>
                <a:cs typeface="B Nazanin" panose="00000400000000000000" pitchFamily="2" charset="-78"/>
              </a:rPr>
              <a:t>راز نماز</a:t>
            </a:r>
          </a:p>
          <a:p>
            <a:pPr marL="0" indent="0">
              <a:buNone/>
            </a:pPr>
            <a:r>
              <a:rPr lang="fa-IR" dirty="0">
                <a:solidFill>
                  <a:schemeClr val="tx1"/>
                </a:solidFill>
                <a:cs typeface="B Nazanin" panose="00000400000000000000" pitchFamily="2" charset="-78"/>
              </a:rPr>
              <a:t>خانه بهشتی</a:t>
            </a:r>
          </a:p>
          <a:p>
            <a:pPr marL="0" indent="0">
              <a:buNone/>
            </a:pPr>
            <a:r>
              <a:rPr lang="fa-IR" dirty="0">
                <a:solidFill>
                  <a:schemeClr val="tx1"/>
                </a:solidFill>
                <a:cs typeface="B Nazanin" panose="00000400000000000000" pitchFamily="2" charset="-78"/>
              </a:rPr>
              <a:t>دعوت به نماز</a:t>
            </a:r>
          </a:p>
          <a:p>
            <a:pPr marL="0" indent="0">
              <a:buNone/>
            </a:pPr>
            <a:r>
              <a:rPr lang="fa-IR" dirty="0">
                <a:solidFill>
                  <a:schemeClr val="tx1"/>
                </a:solidFill>
                <a:cs typeface="B Nazanin" panose="00000400000000000000" pitchFamily="2" charset="-78"/>
              </a:rPr>
              <a:t>پیوندهای نماز</a:t>
            </a:r>
          </a:p>
          <a:p>
            <a:pPr marL="0" indent="0">
              <a:buNone/>
            </a:pPr>
            <a:r>
              <a:rPr lang="fa-IR" dirty="0">
                <a:solidFill>
                  <a:schemeClr val="tx1"/>
                </a:solidFill>
                <a:cs typeface="B Nazanin" panose="00000400000000000000" pitchFamily="2" charset="-78"/>
              </a:rPr>
              <a:t>شیوه های دعوت به نماز</a:t>
            </a:r>
          </a:p>
          <a:p>
            <a:pPr marL="0" indent="0">
              <a:buNone/>
            </a:pPr>
            <a:r>
              <a:rPr lang="fa-IR" dirty="0">
                <a:solidFill>
                  <a:schemeClr val="tx1"/>
                </a:solidFill>
                <a:cs typeface="B Nazanin" panose="00000400000000000000" pitchFamily="2" charset="-78"/>
              </a:rPr>
              <a:t>نماز در قرآن</a:t>
            </a:r>
          </a:p>
          <a:p>
            <a:pPr marL="0" indent="0">
              <a:buNone/>
            </a:pPr>
            <a:r>
              <a:rPr lang="fa-IR" dirty="0">
                <a:solidFill>
                  <a:schemeClr val="tx1"/>
                </a:solidFill>
                <a:cs typeface="B Nazanin" panose="00000400000000000000" pitchFamily="2" charset="-78"/>
              </a:rPr>
              <a:t>عروج تا بی نهایت</a:t>
            </a:r>
          </a:p>
        </p:txBody>
      </p:sp>
      <p:sp>
        <p:nvSpPr>
          <p:cNvPr id="3" name="Title 2">
            <a:extLst>
              <a:ext uri="{FF2B5EF4-FFF2-40B4-BE49-F238E27FC236}">
                <a16:creationId xmlns:a16="http://schemas.microsoft.com/office/drawing/2014/main" id="{94C4F690-D700-4E4F-9C78-74946FD17E26}"/>
              </a:ext>
            </a:extLst>
          </p:cNvPr>
          <p:cNvSpPr>
            <a:spLocks noGrp="1"/>
          </p:cNvSpPr>
          <p:nvPr>
            <p:ph type="title"/>
          </p:nvPr>
        </p:nvSpPr>
        <p:spPr/>
        <p:txBody>
          <a:bodyPr/>
          <a:lstStyle/>
          <a:p>
            <a:r>
              <a:rPr kumimoji="0" lang="fa-I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معرفی کتاب</a:t>
            </a:r>
            <a:endParaRPr lang="fa-IR" dirty="0"/>
          </a:p>
        </p:txBody>
      </p:sp>
      <p:sp>
        <p:nvSpPr>
          <p:cNvPr id="4" name="Content Placeholder 3">
            <a:extLst>
              <a:ext uri="{FF2B5EF4-FFF2-40B4-BE49-F238E27FC236}">
                <a16:creationId xmlns:a16="http://schemas.microsoft.com/office/drawing/2014/main" id="{F846A940-B2F3-4D71-981F-24B25B4A768A}"/>
              </a:ext>
            </a:extLst>
          </p:cNvPr>
          <p:cNvSpPr>
            <a:spLocks noGrp="1"/>
          </p:cNvSpPr>
          <p:nvPr>
            <p:ph sz="half" idx="1"/>
          </p:nvPr>
        </p:nvSpPr>
        <p:spPr/>
        <p:txBody>
          <a:bodyPr/>
          <a:lstStyle/>
          <a:p>
            <a:pPr marL="0" indent="0">
              <a:buNone/>
            </a:pPr>
            <a:endParaRPr lang="fa-IR" dirty="0"/>
          </a:p>
          <a:p>
            <a:pPr marL="0" indent="0">
              <a:buNone/>
            </a:pPr>
            <a:r>
              <a:rPr lang="fa-IR" dirty="0">
                <a:solidFill>
                  <a:schemeClr val="tx1"/>
                </a:solidFill>
                <a:cs typeface="B Nazanin" panose="00000400000000000000" pitchFamily="2" charset="-78"/>
              </a:rPr>
              <a:t>محسن قرائتی</a:t>
            </a:r>
          </a:p>
          <a:p>
            <a:pPr marL="0" indent="0">
              <a:buNone/>
            </a:pPr>
            <a:r>
              <a:rPr lang="fa-IR" dirty="0">
                <a:solidFill>
                  <a:schemeClr val="tx1"/>
                </a:solidFill>
                <a:cs typeface="B Nazanin" panose="00000400000000000000" pitchFamily="2" charset="-78"/>
              </a:rPr>
              <a:t>دکتر محمد داوودی</a:t>
            </a:r>
          </a:p>
          <a:p>
            <a:pPr marL="0" indent="0">
              <a:buNone/>
            </a:pPr>
            <a:r>
              <a:rPr lang="fa-IR" dirty="0">
                <a:solidFill>
                  <a:schemeClr val="tx1"/>
                </a:solidFill>
                <a:cs typeface="B Nazanin" panose="00000400000000000000" pitchFamily="2" charset="-78"/>
              </a:rPr>
              <a:t>محسن قرائتی</a:t>
            </a:r>
          </a:p>
          <a:p>
            <a:pPr marL="0" indent="0">
              <a:buNone/>
            </a:pPr>
            <a:r>
              <a:rPr lang="fa-IR" dirty="0">
                <a:solidFill>
                  <a:schemeClr val="tx1"/>
                </a:solidFill>
                <a:cs typeface="B Nazanin" panose="00000400000000000000" pitchFamily="2" charset="-78"/>
              </a:rPr>
              <a:t>محسن قرائتی</a:t>
            </a:r>
          </a:p>
          <a:p>
            <a:pPr marL="0" indent="0">
              <a:buNone/>
            </a:pPr>
            <a:r>
              <a:rPr lang="fa-IR" dirty="0">
                <a:solidFill>
                  <a:schemeClr val="tx1"/>
                </a:solidFill>
                <a:cs typeface="B Nazanin" panose="00000400000000000000" pitchFamily="2" charset="-78"/>
              </a:rPr>
              <a:t>سید جواد بهشتی</a:t>
            </a:r>
          </a:p>
          <a:p>
            <a:pPr marL="0" indent="0">
              <a:buNone/>
            </a:pPr>
            <a:r>
              <a:rPr lang="fa-IR" dirty="0">
                <a:solidFill>
                  <a:schemeClr val="tx1"/>
                </a:solidFill>
                <a:cs typeface="B Nazanin" panose="00000400000000000000" pitchFamily="2" charset="-78"/>
              </a:rPr>
              <a:t>محسن قرائتی</a:t>
            </a:r>
          </a:p>
          <a:p>
            <a:pPr marL="0" indent="0">
              <a:buNone/>
            </a:pPr>
            <a:r>
              <a:rPr lang="fa-IR" dirty="0">
                <a:solidFill>
                  <a:schemeClr val="tx1"/>
                </a:solidFill>
                <a:cs typeface="B Nazanin" panose="00000400000000000000" pitchFamily="2" charset="-78"/>
              </a:rPr>
              <a:t>آیت الله مصباح یزدی</a:t>
            </a:r>
          </a:p>
        </p:txBody>
      </p:sp>
    </p:spTree>
    <p:extLst>
      <p:ext uri="{BB962C8B-B14F-4D97-AF65-F5344CB8AC3E}">
        <p14:creationId xmlns:p14="http://schemas.microsoft.com/office/powerpoint/2010/main" val="20391040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48680"/>
            <a:ext cx="6552728" cy="5786199"/>
          </a:xfrm>
          <a:prstGeom prst="rect">
            <a:avLst/>
          </a:prstGeom>
          <a:noFill/>
        </p:spPr>
        <p:txBody>
          <a:bodyPr wrap="square" rtlCol="1">
            <a:spAutoFit/>
          </a:bodyPr>
          <a:lstStyle/>
          <a:p>
            <a:pPr algn="ctr"/>
            <a:endParaRPr lang="fa-IR" sz="6600" dirty="0">
              <a:cs typeface="B Titr" panose="00000700000000000000" pitchFamily="2" charset="-78"/>
            </a:endParaRPr>
          </a:p>
          <a:p>
            <a:pPr algn="ctr"/>
            <a:endParaRPr lang="fa-IR" sz="6600" dirty="0">
              <a:cs typeface="B Titr" panose="00000700000000000000" pitchFamily="2" charset="-78"/>
            </a:endParaRPr>
          </a:p>
          <a:p>
            <a:pPr algn="ctr"/>
            <a:r>
              <a:rPr lang="fa-IR" sz="6600" dirty="0">
                <a:cs typeface="B Titr" panose="00000700000000000000" pitchFamily="2" charset="-78"/>
              </a:rPr>
              <a:t>با آرزوی توفیق الهی</a:t>
            </a:r>
          </a:p>
          <a:p>
            <a:pPr algn="ctr"/>
            <a:endParaRPr lang="en-US" sz="6600" dirty="0">
              <a:cs typeface="B Titr" panose="00000700000000000000" pitchFamily="2" charset="-78"/>
            </a:endParaRPr>
          </a:p>
          <a:p>
            <a:pPr algn="ctr"/>
            <a:endParaRPr lang="fa-IR" sz="6600" dirty="0">
              <a:cs typeface="B Titr" panose="00000700000000000000" pitchFamily="2" charset="-78"/>
            </a:endParaRPr>
          </a:p>
          <a:p>
            <a:r>
              <a:rPr lang="fa-IR" sz="4000" dirty="0">
                <a:cs typeface="B Titr" panose="00000700000000000000" pitchFamily="2" charset="-78"/>
              </a:rPr>
              <a:t>خدایار پاک فطرت</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مهمترین سفارش پیامبران الهی است</a:t>
            </a:r>
            <a:endParaRPr lang="en-US" sz="3200" b="1" dirty="0">
              <a:solidFill>
                <a:schemeClr val="tx1"/>
              </a:solidFill>
              <a:cs typeface="B Nazanin" panose="00000400000000000000" pitchFamily="2" charset="-78"/>
            </a:endParaRPr>
          </a:p>
          <a:p>
            <a:r>
              <a:rPr lang="fa-IR" sz="2800" dirty="0">
                <a:solidFill>
                  <a:schemeClr val="tx1"/>
                </a:solidFill>
                <a:cs typeface="B Nazanin" panose="00000400000000000000" pitchFamily="2" charset="-78"/>
              </a:rPr>
              <a:t>حضرت موسی (ع)</a:t>
            </a:r>
            <a:endParaRPr lang="en-US" sz="28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«إِنَّنِي أَنَا اللَّهُ لَا إِلَهَ إِلَّا أَنَا فَاعْبُدْنِي وَأَقِمِ الصَّلَاةَ لِذِكْرِي»</a:t>
            </a:r>
          </a:p>
          <a:p>
            <a:pPr marL="0" indent="0" algn="ctr">
              <a:buNone/>
            </a:pPr>
            <a:r>
              <a:rPr lang="fa-IR" sz="2400" dirty="0">
                <a:solidFill>
                  <a:schemeClr val="tx1"/>
                </a:solidFill>
                <a:cs typeface="B Nazanin" panose="00000400000000000000" pitchFamily="2" charset="-78"/>
              </a:rPr>
              <a:t>من الله هستم، معبودي جز من نيست، مرا پرستش كن و نماز را براي ياد من به پادار.</a:t>
            </a:r>
          </a:p>
          <a:p>
            <a:pPr marL="0" indent="0" algn="ctr">
              <a:buNone/>
            </a:pPr>
            <a:r>
              <a:rPr lang="fa-IR" sz="2400" dirty="0">
                <a:solidFill>
                  <a:schemeClr val="tx1"/>
                </a:solidFill>
                <a:cs typeface="B Nazanin" panose="00000400000000000000" pitchFamily="2" charset="-78"/>
              </a:rPr>
              <a:t>(سوره طه، آیه 14)</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91059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مهمترین سفارش پیامبران الهی است</a:t>
            </a:r>
            <a:endParaRPr lang="en-US" sz="3200" b="1" dirty="0">
              <a:solidFill>
                <a:schemeClr val="tx1"/>
              </a:solidFill>
              <a:cs typeface="B Nazanin" panose="00000400000000000000" pitchFamily="2" charset="-78"/>
            </a:endParaRPr>
          </a:p>
          <a:p>
            <a:r>
              <a:rPr lang="fa-IR" sz="2800" dirty="0">
                <a:solidFill>
                  <a:schemeClr val="tx1"/>
                </a:solidFill>
                <a:cs typeface="B Nazanin" panose="00000400000000000000" pitchFamily="2" charset="-78"/>
              </a:rPr>
              <a:t>حضرت شعیب (ع)</a:t>
            </a:r>
            <a:endParaRPr lang="en-US" sz="28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«قَالُوا يَا شُعَيْبُ أَصَلَاتُكَ تَأْمُرُكَ أَنْ نَتْرُكَ مَا يَعْبُدُ آبَاؤُنَا أَوْ أَنْ نَفْعَلَ فِي أَمْوَالِنَا مَا نَشَاءُ إِنَّكَ لَأَنْتَ الْحَلِيمُ الرَّشِيدُ »</a:t>
            </a:r>
          </a:p>
          <a:p>
            <a:pPr marL="0" indent="0" algn="ctr">
              <a:buNone/>
            </a:pPr>
            <a:r>
              <a:rPr lang="fa-IR" sz="2400" dirty="0">
                <a:solidFill>
                  <a:schemeClr val="tx1"/>
                </a:solidFill>
                <a:cs typeface="B Nazanin" panose="00000400000000000000" pitchFamily="2" charset="-78"/>
              </a:rPr>
              <a:t>گفتند: اي شعيب آيا نمازت تو را دستور مي‏دهد كه ما آنچه را پدرانمان مي‏پرستيدند ترك گوئيم ؟ و آنچه را مي‏خواهيم در اموالمان انجام ندهيم ؟ تو مرد بردبار و رشيدي هستي ؟</a:t>
            </a:r>
          </a:p>
          <a:p>
            <a:pPr marL="0" indent="0" algn="ctr">
              <a:buNone/>
            </a:pPr>
            <a:r>
              <a:rPr lang="fa-IR" sz="2400" dirty="0">
                <a:solidFill>
                  <a:schemeClr val="tx1"/>
                </a:solidFill>
                <a:cs typeface="B Nazanin" panose="00000400000000000000" pitchFamily="2" charset="-78"/>
              </a:rPr>
              <a:t>(سوره هود، آیه 87)</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74884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مهمترین سفارش پیامبران الهی است</a:t>
            </a:r>
            <a:endParaRPr lang="en-US" sz="3200" b="1" dirty="0">
              <a:solidFill>
                <a:schemeClr val="tx1"/>
              </a:solidFill>
              <a:cs typeface="B Nazanin" panose="00000400000000000000" pitchFamily="2" charset="-78"/>
            </a:endParaRPr>
          </a:p>
          <a:p>
            <a:r>
              <a:rPr lang="fa-IR" sz="2800" dirty="0">
                <a:solidFill>
                  <a:schemeClr val="tx1"/>
                </a:solidFill>
                <a:cs typeface="B Nazanin" panose="00000400000000000000" pitchFamily="2" charset="-78"/>
              </a:rPr>
              <a:t>حضرت عیسی (ع)</a:t>
            </a:r>
            <a:endParaRPr lang="en-US" sz="28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«وَجَعَلَنِي مُبَارَكًا أَيْنَ مَا كُنْتُ وَأَوْصَانِي بِالصَّلَاةِ وَالزَّكَاةِ مَا دُمْتُ حَيًّا»</a:t>
            </a:r>
          </a:p>
          <a:p>
            <a:pPr marL="0" indent="0" algn="ctr">
              <a:buNone/>
            </a:pPr>
            <a:r>
              <a:rPr lang="fa-IR" sz="2400" dirty="0">
                <a:solidFill>
                  <a:schemeClr val="tx1"/>
                </a:solidFill>
                <a:cs typeface="B Nazanin" panose="00000400000000000000" pitchFamily="2" charset="-78"/>
              </a:rPr>
              <a:t>و مرا وجودي پر بركت قرار داده در هر كجا باشم، و مرا توصيه به نماز و زكات مادام كه زنده‏ ام كرده است.</a:t>
            </a:r>
          </a:p>
          <a:p>
            <a:pPr marL="0" indent="0" algn="ctr">
              <a:buNone/>
            </a:pPr>
            <a:r>
              <a:rPr lang="fa-IR" sz="2400" dirty="0">
                <a:solidFill>
                  <a:schemeClr val="tx1"/>
                </a:solidFill>
                <a:cs typeface="B Nazanin" panose="00000400000000000000" pitchFamily="2" charset="-78"/>
              </a:rPr>
              <a:t>(سوره مریم، آیه 31)</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9373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مهمترین سفارش پیامبران الهی است</a:t>
            </a:r>
            <a:endParaRPr lang="en-US" sz="3200" b="1" dirty="0">
              <a:solidFill>
                <a:schemeClr val="tx1"/>
              </a:solidFill>
              <a:cs typeface="B Nazanin" panose="00000400000000000000" pitchFamily="2" charset="-78"/>
            </a:endParaRPr>
          </a:p>
          <a:p>
            <a:r>
              <a:rPr lang="fa-IR" sz="2800" dirty="0">
                <a:solidFill>
                  <a:schemeClr val="tx1"/>
                </a:solidFill>
                <a:cs typeface="B Nazanin" panose="00000400000000000000" pitchFamily="2" charset="-78"/>
              </a:rPr>
              <a:t>لقمان حکیم</a:t>
            </a:r>
            <a:endParaRPr lang="en-US" sz="28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«يَا بُنَيَّ أَقِمِ الصَّلَاةَ وَأْمُرْ بِالْمَعْرُوفِ وَانْهَ عَنِ الْمُنْكَرِ وَاصْبِرْ عَلَى مَا أَصَابَكَ إِنَّ ذَلِكَ مِنْ عَزْمِ الْأُمُورِ»</a:t>
            </a:r>
          </a:p>
          <a:p>
            <a:pPr marL="0" indent="0" algn="ctr">
              <a:buNone/>
            </a:pPr>
            <a:r>
              <a:rPr lang="fa-IR" sz="2400" dirty="0">
                <a:solidFill>
                  <a:schemeClr val="tx1"/>
                </a:solidFill>
                <a:cs typeface="B Nazanin" panose="00000400000000000000" pitchFamily="2" charset="-78"/>
              </a:rPr>
              <a:t>پسرم! نماز را بر پا دار، و امر به معروف و نهي از منكر كن، و در برابر مصائبي كه به تو مي‏رسد با استقامت و شكيبا باش كه اين از كارهاي مهم است!</a:t>
            </a:r>
          </a:p>
          <a:p>
            <a:pPr marL="0" indent="0" algn="ctr">
              <a:buNone/>
            </a:pPr>
            <a:r>
              <a:rPr lang="fa-IR" sz="2400" dirty="0">
                <a:solidFill>
                  <a:schemeClr val="tx1"/>
                </a:solidFill>
                <a:cs typeface="B Nazanin" panose="00000400000000000000" pitchFamily="2" charset="-78"/>
              </a:rPr>
              <a:t>(سوره لقمان، آیه 17)</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90000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مهمترین سفارش پیامبران الهی است</a:t>
            </a:r>
            <a:endParaRPr lang="en-US" sz="3200" b="1" dirty="0">
              <a:solidFill>
                <a:schemeClr val="tx1"/>
              </a:solidFill>
              <a:cs typeface="B Nazanin" panose="00000400000000000000" pitchFamily="2" charset="-78"/>
            </a:endParaRPr>
          </a:p>
          <a:p>
            <a:r>
              <a:rPr lang="fa-IR" sz="3000" dirty="0">
                <a:solidFill>
                  <a:schemeClr val="tx1"/>
                </a:solidFill>
                <a:cs typeface="B Nazanin" panose="00000400000000000000" pitchFamily="2" charset="-78"/>
              </a:rPr>
              <a:t>حضرت محمد (دین مبین اسلام)</a:t>
            </a:r>
            <a:endParaRPr lang="en-US" sz="3000" dirty="0">
              <a:solidFill>
                <a:schemeClr val="tx1"/>
              </a:solidFill>
              <a:cs typeface="B Nazanin" panose="00000400000000000000" pitchFamily="2" charset="-78"/>
            </a:endParaRPr>
          </a:p>
          <a:p>
            <a:r>
              <a:rPr lang="fa-IR" sz="2600" dirty="0">
                <a:solidFill>
                  <a:schemeClr val="tx1"/>
                </a:solidFill>
                <a:cs typeface="B Nazanin" panose="00000400000000000000" pitchFamily="2" charset="-78"/>
              </a:rPr>
              <a:t>آیه وجوب نماز 5 گانه</a:t>
            </a:r>
            <a:endParaRPr lang="en-US" sz="2600" dirty="0">
              <a:solidFill>
                <a:schemeClr val="tx1"/>
              </a:solidFill>
              <a:cs typeface="B Nazanin" panose="00000400000000000000" pitchFamily="2" charset="-78"/>
            </a:endParaRPr>
          </a:p>
          <a:p>
            <a:r>
              <a:rPr lang="fa-IR" sz="2600" dirty="0">
                <a:solidFill>
                  <a:schemeClr val="tx1"/>
                </a:solidFill>
                <a:cs typeface="B Nazanin" panose="00000400000000000000" pitchFamily="2" charset="-78"/>
              </a:rPr>
              <a:t>بیش از 58 مرتبه مستقیم الصلاه (نماز) و ده ها آیه غیرمستقیم به نماز اشاره شده است.</a:t>
            </a:r>
            <a:endParaRPr lang="en-US" sz="2600" dirty="0">
              <a:solidFill>
                <a:schemeClr val="tx1"/>
              </a:solidFill>
              <a:cs typeface="B Nazanin" panose="00000400000000000000" pitchFamily="2" charset="-78"/>
            </a:endParaRPr>
          </a:p>
          <a:p>
            <a:r>
              <a:rPr lang="fa-IR" sz="2600" dirty="0">
                <a:solidFill>
                  <a:schemeClr val="tx1"/>
                </a:solidFill>
                <a:cs typeface="B Nazanin" panose="00000400000000000000" pitchFamily="2" charset="-78"/>
              </a:rPr>
              <a:t>پیامبر اکرم (ص): وَ جُعِلَ قُرَّةُ عَيْنِي فِي اَلصَّلاَةِ: روشنى چشم من در نماز قرار داده شده است</a:t>
            </a:r>
            <a:endParaRPr lang="en-US" sz="2600" dirty="0">
              <a:solidFill>
                <a:schemeClr val="tx1"/>
              </a:solidFill>
              <a:cs typeface="B Nazanin" panose="00000400000000000000" pitchFamily="2" charset="-78"/>
            </a:endParaRPr>
          </a:p>
          <a:p>
            <a:r>
              <a:rPr lang="fa-IR" sz="2600" dirty="0">
                <a:solidFill>
                  <a:schemeClr val="tx1"/>
                </a:solidFill>
                <a:cs typeface="B Nazanin" panose="00000400000000000000" pitchFamily="2" charset="-78"/>
              </a:rPr>
              <a:t>علاوه بر نماز یومیه نماز شب نیز بر پیامبر اکرم (ص) واجب بوده است</a:t>
            </a:r>
            <a:endParaRPr lang="en-US" sz="2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83918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نماز قلب را نورانی می کند و به انسان آرامش می دهد</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«الَّذِينَ آمَنُوا وَتَطْمَئِنُّ قُلُوبُهُمْ بِذِكْرِ اللَّهِ أَلَا بِذِكْرِ اللَّهِ تَطْمَئِنُّ الْقُلُوبُ»</a:t>
            </a:r>
          </a:p>
          <a:p>
            <a:pPr marL="0" indent="0" algn="ctr">
              <a:buNone/>
            </a:pPr>
            <a:r>
              <a:rPr lang="fa-IR" sz="2400" dirty="0">
                <a:solidFill>
                  <a:schemeClr val="tx1"/>
                </a:solidFill>
                <a:cs typeface="B Nazanin" panose="00000400000000000000" pitchFamily="2" charset="-78"/>
              </a:rPr>
              <a:t>آنها كساني هستند كه ايمان آورده‏ اند و دلهايشان به ياد خدا مطمئن (و آرام) است، آگاه باشيد با ياد خدا دلها آرامش مييابد!</a:t>
            </a:r>
          </a:p>
          <a:p>
            <a:pPr marL="0" indent="0" algn="ctr">
              <a:buNone/>
            </a:pPr>
            <a:r>
              <a:rPr lang="fa-IR" sz="2400" dirty="0">
                <a:solidFill>
                  <a:schemeClr val="tx1"/>
                </a:solidFill>
                <a:cs typeface="B Nazanin" panose="00000400000000000000" pitchFamily="2" charset="-78"/>
              </a:rPr>
              <a:t>(سوره رعد، آیه 28)</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1041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937720"/>
            <a:ext cx="7543800" cy="1371600"/>
          </a:xfrm>
        </p:spPr>
        <p:txBody>
          <a:bodyPr/>
          <a:lstStyle/>
          <a:p>
            <a:endParaRPr lang="en-US" dirty="0"/>
          </a:p>
        </p:txBody>
      </p:sp>
      <p:sp>
        <p:nvSpPr>
          <p:cNvPr id="3" name="Title 2"/>
          <p:cNvSpPr>
            <a:spLocks noGrp="1"/>
          </p:cNvSpPr>
          <p:nvPr>
            <p:ph type="ctrTitle"/>
          </p:nvPr>
        </p:nvSpPr>
        <p:spPr>
          <a:xfrm>
            <a:off x="1371600" y="2924944"/>
            <a:ext cx="6400800" cy="1676400"/>
          </a:xfrm>
        </p:spPr>
        <p:txBody>
          <a:bodyPr>
            <a:normAutofit/>
          </a:bodyPr>
          <a:lstStyle/>
          <a:p>
            <a:r>
              <a:rPr lang="fa-IR" sz="5400" dirty="0">
                <a:effectLst/>
                <a:cs typeface="B Titr" panose="00000700000000000000" pitchFamily="2" charset="-78"/>
              </a:rPr>
              <a:t>اهمیت نماز</a:t>
            </a:r>
            <a:endParaRPr lang="en-US" sz="5400" dirty="0">
              <a:cs typeface="B Titr" panose="00000700000000000000" pitchFamily="2" charset="-78"/>
            </a:endParaRPr>
          </a:p>
        </p:txBody>
      </p:sp>
    </p:spTree>
    <p:extLst>
      <p:ext uri="{BB962C8B-B14F-4D97-AF65-F5344CB8AC3E}">
        <p14:creationId xmlns:p14="http://schemas.microsoft.com/office/powerpoint/2010/main" val="244325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اهمیت نماز</a:t>
            </a:r>
            <a:endParaRPr lang="en-US" dirty="0">
              <a:cs typeface="B Titr" panose="00000700000000000000" pitchFamily="2" charset="-78"/>
            </a:endParaRPr>
          </a:p>
        </p:txBody>
      </p:sp>
      <p:sp>
        <p:nvSpPr>
          <p:cNvPr id="3" name="Content Placeholder 2"/>
          <p:cNvSpPr>
            <a:spLocks noGrp="1"/>
          </p:cNvSpPr>
          <p:nvPr>
            <p:ph idx="1"/>
          </p:nvPr>
        </p:nvSpPr>
        <p:spPr>
          <a:xfrm>
            <a:off x="304800" y="1628800"/>
            <a:ext cx="8534400" cy="4800600"/>
          </a:xfrm>
        </p:spPr>
        <p:txBody>
          <a:bodyPr>
            <a:noAutofit/>
          </a:bodyPr>
          <a:lstStyle/>
          <a:p>
            <a:r>
              <a:rPr lang="fa-IR" sz="2300" b="1" dirty="0">
                <a:solidFill>
                  <a:schemeClr val="tx1"/>
                </a:solidFill>
                <a:cs typeface="B Nazanin" panose="00000400000000000000" pitchFamily="2" charset="-78"/>
              </a:rPr>
              <a:t> نماز کلید قبولی تمام عبادات است</a:t>
            </a:r>
            <a:endParaRPr lang="en-US" sz="2300" b="1" dirty="0">
              <a:solidFill>
                <a:schemeClr val="tx1"/>
              </a:solidFill>
              <a:cs typeface="B Nazanin" panose="00000400000000000000" pitchFamily="2" charset="-78"/>
            </a:endParaRPr>
          </a:p>
          <a:p>
            <a:pPr marL="0" indent="0" algn="ctr">
              <a:buNone/>
            </a:pPr>
            <a:r>
              <a:rPr lang="fa-IR" sz="2300" dirty="0">
                <a:solidFill>
                  <a:schemeClr val="tx1"/>
                </a:solidFill>
                <a:cs typeface="B Nazanin" panose="00000400000000000000" pitchFamily="2" charset="-78"/>
              </a:rPr>
              <a:t>وَ قَالَ صَلَّى اللَّهُ عَلَيْهِ وَ آلِهِ: إِنَّ أَوَّلَ مَا فَرَضَ اَللَّهُ تَعَالَى اَلصَّلاَةُ وَ آخِرَ مَا يَبْقَى عِنْدَ اَلْمَوْتِ اَلصَّلاَةُ وَ أَوَّلَ مَا يُحَاسَبُ بِهِ يَوْمَ اَلْقِيَامَةِ اَلصَّلاَةُ فَمَنْ أَجَابَ فَقَدْ سَهُلَ عَلَيْهِ مَا بَعْدَهُ وَ مَنْ لَمْ يُجِبْ فَقَدِ اِشْتَدَّ مَا بَعْدَهُ .</a:t>
            </a:r>
            <a:endParaRPr lang="en-US" sz="2300" dirty="0">
              <a:solidFill>
                <a:schemeClr val="tx1"/>
              </a:solidFill>
              <a:cs typeface="B Nazanin" panose="00000400000000000000" pitchFamily="2" charset="-78"/>
            </a:endParaRPr>
          </a:p>
          <a:p>
            <a:pPr marL="0" indent="0" algn="ctr">
              <a:buNone/>
            </a:pPr>
            <a:r>
              <a:rPr lang="fa-IR" sz="2300" dirty="0">
                <a:solidFill>
                  <a:schemeClr val="tx1"/>
                </a:solidFill>
                <a:cs typeface="B Nazanin" panose="00000400000000000000" pitchFamily="2" charset="-78"/>
              </a:rPr>
              <a:t>و فرمود(صلّى الله عليه و آله)كه اول چيزى كه واجب كرده است خداى تعالى بر بندگان خود نماز است و آخرين چيزى كه باقيست نزد مرگ نماز است و اول چيزى كه حساب كرده مى‌شود بآن در روز قيامت نماز است پس هر كه جواب داد آن را آسان مى‌شود او را ما بعد آن و هر كه جواب نداد سخت ميگردد بروى ما بعد آن</a:t>
            </a:r>
            <a:endParaRPr lang="en-US" sz="2300" dirty="0">
              <a:solidFill>
                <a:schemeClr val="tx1"/>
              </a:solidFill>
              <a:cs typeface="B Nazanin" panose="00000400000000000000" pitchFamily="2" charset="-78"/>
            </a:endParaRPr>
          </a:p>
          <a:p>
            <a:pPr marL="0" indent="0" algn="ctr">
              <a:buNone/>
            </a:pPr>
            <a:r>
              <a:rPr lang="fa-IR" sz="2300" dirty="0">
                <a:solidFill>
                  <a:schemeClr val="tx1"/>
                </a:solidFill>
                <a:cs typeface="B Nazanin" panose="00000400000000000000" pitchFamily="2" charset="-78"/>
              </a:rPr>
              <a:t>(جامع الأخبار , جلد 1 , صفحه 73 )</a:t>
            </a:r>
            <a:endParaRPr lang="en-US" sz="23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67542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D118-9A6D-41B6-B4A0-FE0B9AE6C40B}"/>
              </a:ext>
            </a:extLst>
          </p:cNvPr>
          <p:cNvSpPr>
            <a:spLocks noGrp="1"/>
          </p:cNvSpPr>
          <p:nvPr>
            <p:ph type="title"/>
          </p:nvPr>
        </p:nvSpPr>
        <p:spPr/>
        <p:txBody>
          <a:bodyPr/>
          <a:lstStyle/>
          <a:p>
            <a:r>
              <a:rPr lang="fa-IR" dirty="0">
                <a:cs typeface="B Titr" panose="00000700000000000000" pitchFamily="2" charset="-78"/>
              </a:rPr>
              <a:t>مقدمه</a:t>
            </a:r>
          </a:p>
        </p:txBody>
      </p:sp>
      <p:sp>
        <p:nvSpPr>
          <p:cNvPr id="3" name="Content Placeholder 2">
            <a:extLst>
              <a:ext uri="{FF2B5EF4-FFF2-40B4-BE49-F238E27FC236}">
                <a16:creationId xmlns:a16="http://schemas.microsoft.com/office/drawing/2014/main" id="{7BCB363A-F22D-4077-B914-826CF6A6E1E0}"/>
              </a:ext>
            </a:extLst>
          </p:cNvPr>
          <p:cNvSpPr>
            <a:spLocks noGrp="1"/>
          </p:cNvSpPr>
          <p:nvPr>
            <p:ph idx="1"/>
          </p:nvPr>
        </p:nvSpPr>
        <p:spPr/>
        <p:txBody>
          <a:bodyPr>
            <a:normAutofit fontScale="85000" lnSpcReduction="10000"/>
          </a:bodyPr>
          <a:lstStyle/>
          <a:p>
            <a:r>
              <a:rPr lang="fa-IR" dirty="0">
                <a:solidFill>
                  <a:schemeClr val="tx1"/>
                </a:solidFill>
                <a:cs typeface="B Nazanin" panose="00000400000000000000" pitchFamily="2" charset="-78"/>
              </a:rPr>
              <a:t>معلمی از شاگردانش پرسید: بچه ها به نظر شما چه کسانی نماز نمی خوانند؟ این چند پاسخ را از شاگردانش شنید:</a:t>
            </a:r>
          </a:p>
          <a:p>
            <a:r>
              <a:rPr lang="fa-IR" dirty="0">
                <a:solidFill>
                  <a:schemeClr val="tx1"/>
                </a:solidFill>
                <a:cs typeface="B Nazanin" panose="00000400000000000000" pitchFamily="2" charset="-78"/>
              </a:rPr>
              <a:t>1- کافران. (معلم: بله، کافران چون به خدا اعتقاد ندارند نماز نمی خوانند.)</a:t>
            </a:r>
          </a:p>
          <a:p>
            <a:r>
              <a:rPr lang="fa-IR" dirty="0">
                <a:solidFill>
                  <a:schemeClr val="tx1"/>
                </a:solidFill>
                <a:cs typeface="B Nazanin" panose="00000400000000000000" pitchFamily="2" charset="-78"/>
              </a:rPr>
              <a:t>2- کسانی که مسلمان نیستند. (معلم: بله، پیروان ادیان الهی دیگر هم نماز می خوانند اما نه مثل نماز ما مسلمان ها، بلکه آن ها برای عبادت خداوند روش خاص خود را دارند.)</a:t>
            </a:r>
          </a:p>
          <a:p>
            <a:r>
              <a:rPr lang="fa-IR" dirty="0">
                <a:solidFill>
                  <a:schemeClr val="tx1"/>
                </a:solidFill>
                <a:cs typeface="B Nazanin" panose="00000400000000000000" pitchFamily="2" charset="-78"/>
              </a:rPr>
              <a:t>3- کسانی که بلد نیستند. (معلم: بله، خیلی از افراد مسلمان دوست دارند نماز بخوانند اما بلد نیستند. لذا نماز نمی خوانند.)</a:t>
            </a:r>
          </a:p>
          <a:p>
            <a:r>
              <a:rPr lang="fa-IR" dirty="0">
                <a:solidFill>
                  <a:schemeClr val="tx1"/>
                </a:solidFill>
                <a:cs typeface="B Nazanin" panose="00000400000000000000" pitchFamily="2" charset="-78"/>
              </a:rPr>
              <a:t>4- کسانی که از خدا ترس ندارند. (معلم: بله، خیلی از آدم ها متأسفانه از خدا نمی ترسند در حالی که خداوند دستور اکید و صریح داده است که نماز بخوانید و اگر کسی نماز نخواند به «سَقَر» (که یک جای بسیار بد جهنم است) می رود، اما خیلی ها هستند که از این تهدید خداوند نمی ترسند و نماز نمی خوانند.)</a:t>
            </a:r>
          </a:p>
          <a:p>
            <a:r>
              <a:rPr lang="fa-IR" dirty="0">
                <a:solidFill>
                  <a:schemeClr val="tx1"/>
                </a:solidFill>
                <a:cs typeface="B Nazanin" panose="00000400000000000000" pitchFamily="2" charset="-78"/>
              </a:rPr>
              <a:t>در این میان یک دانش آموز کمی به خود آمد و به خودش گفت: خدایا من نه کافرم، نه غیر مسلمان، نه اینکه بلد نباشم چون نماز را بلدم و همین که من از رفتن به جهنم می ترسم پس چرا نماز نمی خوانم. الهی مرا ببخش. از این روز دیگر نمازهای واجب خود را می خوانم و آن نمازهایی هم که تا به حال بر من واجب بوده و نخوانده ام حتماً قضا می کنم. «خدایا تو ارحم الراحمین هستی.»</a:t>
            </a:r>
          </a:p>
        </p:txBody>
      </p:sp>
    </p:spTree>
    <p:extLst>
      <p:ext uri="{BB962C8B-B14F-4D97-AF65-F5344CB8AC3E}">
        <p14:creationId xmlns:p14="http://schemas.microsoft.com/office/powerpoint/2010/main" val="3149748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اهمیت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اولین وظیفه حکومت اسلامی است</a:t>
            </a: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«الَّذِينَ إِنْ مَكَّنَّاهُمْ فِي الْأَرْضِ أَقَامُوا الصَّلَاةَ وَآتَوُا الزَّكَاةَ وَأَمَرُوا بِالْمَعْرُوفِ وَنَهَوْا عَنِ الْمُنْكَرِ وَلِلَّهِ عَاقِبَةُ الْأُمُورِ» </a:t>
            </a:r>
          </a:p>
          <a:p>
            <a:pPr marL="0" indent="0" algn="ctr">
              <a:buNone/>
            </a:pPr>
            <a:r>
              <a:rPr lang="fa-IR" sz="2400" dirty="0">
                <a:solidFill>
                  <a:schemeClr val="tx1"/>
                </a:solidFill>
                <a:cs typeface="B Nazanin" panose="00000400000000000000" pitchFamily="2" charset="-78"/>
              </a:rPr>
              <a:t>ياران خدا كساني هستند كه هر گاه در زمين به آنها قدرت بخشيديم نماز را بر پا مي‏دارند و زكات را ادا مي‏كنند و امر به معروف و نهي از منكر مي‏نمايند و پايان همه كارها از آن خدا است.</a:t>
            </a:r>
          </a:p>
          <a:p>
            <a:pPr marL="0" indent="0" algn="ctr">
              <a:buNone/>
            </a:pPr>
            <a:r>
              <a:rPr lang="fa-IR" sz="2400" dirty="0">
                <a:solidFill>
                  <a:schemeClr val="tx1"/>
                </a:solidFill>
                <a:cs typeface="B Nazanin" panose="00000400000000000000" pitchFamily="2" charset="-78"/>
              </a:rPr>
              <a:t>(سوره حج، آیه 41)</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27353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اهمیت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تذکر امام صادق به یکی از یاران</a:t>
            </a:r>
            <a:endParaRPr lang="en-US" sz="3200" b="1" dirty="0">
              <a:solidFill>
                <a:schemeClr val="tx1"/>
              </a:solidFill>
              <a:cs typeface="B Nazanin" panose="00000400000000000000" pitchFamily="2" charset="-78"/>
            </a:endParaRPr>
          </a:p>
          <a:p>
            <a:pPr marL="0" indent="0" algn="ctr">
              <a:buNone/>
            </a:pP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روایت: شخصی نزد امام صادق (ع) از فردی تعریف کرد. حضرت پرسید: نمازش چگونه است؟ در انجام این وظیفه مهم چقدر تلاش می کند؟ همه آن نیکی ها وقتی باارزش است که شخص به نمازش اهمیت دهد و به آن توجه کند. </a:t>
            </a:r>
          </a:p>
          <a:p>
            <a:pPr marL="0" indent="0" algn="ctr">
              <a:buNone/>
            </a:pPr>
            <a:r>
              <a:rPr lang="fa-IR" sz="2400" dirty="0">
                <a:solidFill>
                  <a:schemeClr val="tx1"/>
                </a:solidFill>
                <a:cs typeface="B Nazanin" panose="00000400000000000000" pitchFamily="2" charset="-78"/>
              </a:rPr>
              <a:t>(کتاب نماز کلید بهشت صفحه3)</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96209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اهمیت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 انسان را از جهنم نجات می دهد</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مَا سَلَكَكُمْ فِي سَقَرَ (42) قَالُوا لَمْ نَكُ مِنَ الْمُصَلِّينَ (43)</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چه چيز شما را در آتش [سقر] درآورد (۴۲) گويند از نمازگزاران نبوديم (۴۳)</a:t>
            </a:r>
          </a:p>
          <a:p>
            <a:pPr marL="0" indent="0" algn="ctr">
              <a:buNone/>
            </a:pPr>
            <a:r>
              <a:rPr lang="fa-IR" sz="2400" dirty="0">
                <a:solidFill>
                  <a:schemeClr val="tx1"/>
                </a:solidFill>
                <a:cs typeface="B Nazanin" panose="00000400000000000000" pitchFamily="2" charset="-78"/>
              </a:rPr>
              <a:t>(سوره مدثر)</a:t>
            </a:r>
            <a:endParaRPr lang="en-US" sz="2400" dirty="0">
              <a:solidFill>
                <a:schemeClr val="tx1"/>
              </a:solidFill>
              <a:cs typeface="B Nazanin" panose="00000400000000000000" pitchFamily="2" charset="-78"/>
            </a:endParaRPr>
          </a:p>
          <a:p>
            <a:pPr marL="0" indent="0">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88315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937720"/>
            <a:ext cx="7543800" cy="1371600"/>
          </a:xfrm>
        </p:spPr>
        <p:txBody>
          <a:bodyPr/>
          <a:lstStyle/>
          <a:p>
            <a:endParaRPr lang="en-US" dirty="0"/>
          </a:p>
        </p:txBody>
      </p:sp>
      <p:sp>
        <p:nvSpPr>
          <p:cNvPr id="3" name="Title 2"/>
          <p:cNvSpPr>
            <a:spLocks noGrp="1"/>
          </p:cNvSpPr>
          <p:nvPr>
            <p:ph type="ctrTitle"/>
          </p:nvPr>
        </p:nvSpPr>
        <p:spPr>
          <a:xfrm>
            <a:off x="1371600" y="2924944"/>
            <a:ext cx="6400800" cy="1676400"/>
          </a:xfrm>
        </p:spPr>
        <p:txBody>
          <a:bodyPr>
            <a:normAutofit/>
          </a:bodyPr>
          <a:lstStyle/>
          <a:p>
            <a:r>
              <a:rPr lang="fa-IR" sz="5400" dirty="0">
                <a:effectLst/>
                <a:cs typeface="B Titr" panose="00000700000000000000" pitchFamily="2" charset="-78"/>
              </a:rPr>
              <a:t>آثار نماز</a:t>
            </a:r>
            <a:endParaRPr lang="en-US" sz="5400" dirty="0">
              <a:cs typeface="B Titr" panose="00000700000000000000" pitchFamily="2" charset="-78"/>
            </a:endParaRPr>
          </a:p>
        </p:txBody>
      </p:sp>
    </p:spTree>
    <p:extLst>
      <p:ext uri="{BB962C8B-B14F-4D97-AF65-F5344CB8AC3E}">
        <p14:creationId xmlns:p14="http://schemas.microsoft.com/office/powerpoint/2010/main" val="3068249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آثار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 حدیث از پیامبر اکرم (ص)</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فَإنَّ مِثلَ الصَّلاةِ کَمِثلِ النَّهر الجَارِی کُلَّما صَلّی صَلاة کَفَرَت مَا بَینَهُما مِنَ الذُّنُوبِ</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نماز مثل نهر جاری و روانی است که هرگاه بر پا می‌شود گناهان را می‌شوید و از بین می‌برد.</a:t>
            </a:r>
            <a:endParaRPr lang="en-US" sz="2400" dirty="0">
              <a:solidFill>
                <a:schemeClr val="tx1"/>
              </a:solidFill>
              <a:cs typeface="B Nazanin" panose="00000400000000000000" pitchFamily="2" charset="-78"/>
            </a:endParaRPr>
          </a:p>
          <a:p>
            <a:pPr marL="0" indent="0">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67233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آثار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b="1"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حدیث از امام علی (ع) </a:t>
            </a:r>
          </a:p>
          <a:p>
            <a:pPr marL="0" indent="0">
              <a:buNone/>
            </a:pPr>
            <a:endParaRPr lang="fa-IR"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 اِنَّها لَتَحُتُّ الذّنوبَ حَتَّ الوَرَق</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نماز، گناهان را مانند ریزش برگ درختان فرو می ریزد</a:t>
            </a:r>
          </a:p>
          <a:p>
            <a:pPr marL="0" indent="0" algn="ctr">
              <a:buNone/>
            </a:pPr>
            <a:r>
              <a:rPr lang="fa-IR" sz="2400" dirty="0">
                <a:solidFill>
                  <a:schemeClr val="tx1"/>
                </a:solidFill>
                <a:cs typeface="B Nazanin" panose="00000400000000000000" pitchFamily="2" charset="-78"/>
              </a:rPr>
              <a:t>(خطبه 199 نهج البلاغه)</a:t>
            </a:r>
            <a:endParaRPr lang="en-US" sz="2400" dirty="0">
              <a:solidFill>
                <a:schemeClr val="tx1"/>
              </a:solidFill>
              <a:cs typeface="B Nazanin" panose="00000400000000000000" pitchFamily="2" charset="-78"/>
            </a:endParaRPr>
          </a:p>
          <a:p>
            <a:pPr marL="0" indent="0">
              <a:buNone/>
            </a:pPr>
            <a:endParaRPr lang="en-US" sz="1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828371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آثار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جلوگیری از فحشا و منکر</a:t>
            </a:r>
            <a:endParaRPr lang="en-US" sz="3200" b="1" dirty="0">
              <a:solidFill>
                <a:schemeClr val="tx1"/>
              </a:solidFill>
              <a:cs typeface="B Nazanin" panose="00000400000000000000" pitchFamily="2" charset="-78"/>
            </a:endParaRPr>
          </a:p>
          <a:p>
            <a:pPr marL="0" indent="0" algn="ctr">
              <a:buNone/>
            </a:pP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اتْلُ مَا أُوحِيَ إِلَيْكَ مِنَ الْكِتَابِ وَأَقِمِ الصَّلَاةَ إِنَّ الصَّلَاةَ تَنْهَى عَنِ الْفَحْشَاءِ وَالْمُنْكَرِ وَلَذِكْرُ اللَّهِ أَكْبَرُ وَاللَّهُ يَعْلَمُ مَا تَصْنَعُونَ </a:t>
            </a:r>
          </a:p>
          <a:p>
            <a:pPr marL="0" indent="0" algn="ctr">
              <a:buNone/>
            </a:pPr>
            <a:r>
              <a:rPr lang="fa-IR" sz="2400" dirty="0">
                <a:solidFill>
                  <a:schemeClr val="tx1"/>
                </a:solidFill>
                <a:cs typeface="B Nazanin" panose="00000400000000000000" pitchFamily="2" charset="-78"/>
              </a:rPr>
              <a:t>آنچه را از كتاب آسماني به تو وحي شده تلاوت كن، و نماز را بر پا دار كه نماز (انسان را) از زشتيها و منكرات باز مي‏دارد و خداوند مي‏داند شما چه كارهائي انجام مي‏دهيد.</a:t>
            </a:r>
          </a:p>
          <a:p>
            <a:pPr marL="0" indent="0" algn="ctr">
              <a:buNone/>
            </a:pPr>
            <a:r>
              <a:rPr lang="fa-IR" sz="2400" dirty="0">
                <a:solidFill>
                  <a:schemeClr val="tx1"/>
                </a:solidFill>
                <a:cs typeface="B Nazanin" panose="00000400000000000000" pitchFamily="2" charset="-78"/>
              </a:rPr>
              <a:t>(سوره عنکبوت 45)</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57531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آثار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اصلاح جامعه بشری</a:t>
            </a:r>
          </a:p>
          <a:p>
            <a:pPr marL="0" indent="0">
              <a:buNone/>
            </a:pPr>
            <a:endParaRPr lang="en-US" sz="3200" b="1" dirty="0">
              <a:solidFill>
                <a:schemeClr val="tx1"/>
              </a:solidFill>
              <a:cs typeface="B Nazanin" panose="00000400000000000000" pitchFamily="2" charset="-78"/>
            </a:endParaRPr>
          </a:p>
          <a:p>
            <a:r>
              <a:rPr lang="fa-IR" sz="2800" dirty="0">
                <a:solidFill>
                  <a:schemeClr val="tx1"/>
                </a:solidFill>
                <a:cs typeface="B Nazanin" panose="00000400000000000000" pitchFamily="2" charset="-78"/>
              </a:rPr>
              <a:t>عدالت، ادب و نظم، طهارت فردی، اجتماعی شدن، جلوگیری از غصب اموال و بیش از 150 اثر مهم و ضروری که در کتاب پیوندهای نماز اثر حجت الاسلام والمسلمین قرائتی ذکر شده است.</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065272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937720"/>
            <a:ext cx="7543800" cy="1371600"/>
          </a:xfrm>
        </p:spPr>
        <p:txBody>
          <a:bodyPr/>
          <a:lstStyle/>
          <a:p>
            <a:endParaRPr lang="en-US" dirty="0"/>
          </a:p>
        </p:txBody>
      </p:sp>
      <p:sp>
        <p:nvSpPr>
          <p:cNvPr id="3" name="Title 2"/>
          <p:cNvSpPr>
            <a:spLocks noGrp="1"/>
          </p:cNvSpPr>
          <p:nvPr>
            <p:ph type="ctrTitle"/>
          </p:nvPr>
        </p:nvSpPr>
        <p:spPr>
          <a:xfrm>
            <a:off x="1371600" y="2924944"/>
            <a:ext cx="6400800" cy="1676400"/>
          </a:xfrm>
        </p:spPr>
        <p:txBody>
          <a:bodyPr>
            <a:normAutofit/>
          </a:bodyPr>
          <a:lstStyle/>
          <a:p>
            <a:r>
              <a:rPr lang="fa-IR" sz="5400" dirty="0">
                <a:effectLst/>
                <a:cs typeface="B Titr" panose="00000700000000000000" pitchFamily="2" charset="-78"/>
              </a:rPr>
              <a:t>نماز و خانواده</a:t>
            </a:r>
            <a:endParaRPr lang="en-US" sz="5400" dirty="0">
              <a:cs typeface="B Titr" panose="00000700000000000000" pitchFamily="2" charset="-78"/>
            </a:endParaRPr>
          </a:p>
        </p:txBody>
      </p:sp>
    </p:spTree>
    <p:extLst>
      <p:ext uri="{BB962C8B-B14F-4D97-AF65-F5344CB8AC3E}">
        <p14:creationId xmlns:p14="http://schemas.microsoft.com/office/powerpoint/2010/main" val="250390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حدیث از امام صادق (ع)</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 قَالَ عَلَيْهِ اَلسَّلاَمُ: مَنْ نَظَرَ إِلَى أَبَوَيْهِ نَظَرَ مَاقِتٍ وَ هُمَا لَهُ ظَالِمَانِ لَمْ يَقْبَلِ اَللَّهُ تَعَالَى لَهُ صَلاَةً</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 فرمود: هر كس از روى خشم به پدر و مادر نگاه كند، اگر چه پدر و مادر بر او ستم كرده باشند، خداوند هيچ نمازى را از او نمى‌پذيرد</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(إرشاد القلوب , جلد 1 , صفحه 179 )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96056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936B38-97EB-43B8-AE87-CA7CB6CA91F8}"/>
              </a:ext>
            </a:extLst>
          </p:cNvPr>
          <p:cNvSpPr>
            <a:spLocks noGrp="1"/>
          </p:cNvSpPr>
          <p:nvPr>
            <p:ph type="body" idx="1"/>
          </p:nvPr>
        </p:nvSpPr>
        <p:spPr>
          <a:xfrm>
            <a:off x="800100" y="4581128"/>
            <a:ext cx="7543800" cy="1298848"/>
          </a:xfrm>
        </p:spPr>
        <p:txBody>
          <a:bodyPr>
            <a:normAutofit/>
          </a:bodyPr>
          <a:lstStyle/>
          <a:p>
            <a:pPr algn="ctr"/>
            <a:r>
              <a:rPr lang="fa-IR" sz="4800" b="1" dirty="0">
                <a:solidFill>
                  <a:schemeClr val="tx1"/>
                </a:solidFill>
                <a:cs typeface="B Nazanin" panose="00000400000000000000" pitchFamily="2" charset="-78"/>
              </a:rPr>
              <a:t>فلسفه و اهمیت نماز</a:t>
            </a:r>
          </a:p>
        </p:txBody>
      </p:sp>
      <p:sp>
        <p:nvSpPr>
          <p:cNvPr id="3" name="Title 2">
            <a:extLst>
              <a:ext uri="{FF2B5EF4-FFF2-40B4-BE49-F238E27FC236}">
                <a16:creationId xmlns:a16="http://schemas.microsoft.com/office/drawing/2014/main" id="{72E643AE-4BF5-4FDE-9AC5-A488E9E801EB}"/>
              </a:ext>
            </a:extLst>
          </p:cNvPr>
          <p:cNvSpPr>
            <a:spLocks noGrp="1"/>
          </p:cNvSpPr>
          <p:nvPr>
            <p:ph type="ctrTitle"/>
          </p:nvPr>
        </p:nvSpPr>
        <p:spPr/>
        <p:txBody>
          <a:bodyPr>
            <a:normAutofit/>
          </a:bodyPr>
          <a:lstStyle/>
          <a:p>
            <a:r>
              <a:rPr lang="fa-IR" sz="5400" dirty="0">
                <a:cs typeface="B Titr" panose="00000700000000000000" pitchFamily="2" charset="-78"/>
              </a:rPr>
              <a:t>فصل اول</a:t>
            </a:r>
          </a:p>
        </p:txBody>
      </p:sp>
    </p:spTree>
    <p:extLst>
      <p:ext uri="{BB962C8B-B14F-4D97-AF65-F5344CB8AC3E}">
        <p14:creationId xmlns:p14="http://schemas.microsoft.com/office/powerpoint/2010/main" val="247846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دعای حضرت ابراهیم (ع)</a:t>
            </a:r>
          </a:p>
          <a:p>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«رَبِّ اجْعَلْنِي مُقِيمَ الصَّلَاةِ وَمِنْ ذُرِّيَّتِي رَبَّنَا وَتَقَبَّلْ </a:t>
            </a:r>
            <a:r>
              <a:rPr lang="fa-IR" sz="2400">
                <a:solidFill>
                  <a:schemeClr val="tx1"/>
                </a:solidFill>
                <a:cs typeface="B Nazanin" panose="00000400000000000000" pitchFamily="2" charset="-78"/>
              </a:rPr>
              <a:t>دُعَاءِ »</a:t>
            </a: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پروردگارا مرا برپا كننده نماز قرار ده و از فرزندان من نيز چنين كن پروردگارا دعاي (ما را) بپذير.</a:t>
            </a:r>
          </a:p>
          <a:p>
            <a:pPr marL="0" indent="0" algn="ctr">
              <a:buNone/>
            </a:pPr>
            <a:r>
              <a:rPr lang="fa-IR" sz="2400" dirty="0">
                <a:solidFill>
                  <a:schemeClr val="tx1"/>
                </a:solidFill>
                <a:cs typeface="B Nazanin" panose="00000400000000000000" pitchFamily="2" charset="-78"/>
              </a:rPr>
              <a:t>(سوره ابراهیم، آیه 40)</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846447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حضرت ابراهیم (ع)</a:t>
            </a: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«رَبَّنَا إِنِّي أَسْكَنْتُ مِنْ ذُرِّيَّتِي بِوَادٍ غَيْرِ ذِي زَرْعٍ عِنْدَ بَيْتِكَ الْمُحَرَّمِ رَبَّنَا لِيُقِيمُوا الصَّلَاةَ فَاجْعَلْ أَفْئِدَةً مِنَ النَّاسِ تَهْوِي إِلَيْهِمْ وَارْزُقْهُمْ مِنَ الثَّمَرَاتِ لَعَلَّهُمْ يَشْكُرُونَ »</a:t>
            </a:r>
          </a:p>
          <a:p>
            <a:pPr marL="0" indent="0" algn="ctr">
              <a:buNone/>
            </a:pPr>
            <a:r>
              <a:rPr lang="fa-IR" sz="2400" dirty="0">
                <a:solidFill>
                  <a:schemeClr val="tx1"/>
                </a:solidFill>
                <a:cs typeface="B Nazanin" panose="00000400000000000000" pitchFamily="2" charset="-78"/>
              </a:rPr>
              <a:t>پروردگارا من بعضي از فرزندانم را در سرزمين بيآب و علفي در كنار خانه‏ اي كه حرم تو است ساكن ساختم تا نماز را بر پاي دارند، تو قلبهاي گروهي از مردم را متوجه آنها ساز و از ثمرات به آنها روزي ده شايد آنان شكر تو را بجاي آورند.</a:t>
            </a:r>
          </a:p>
          <a:p>
            <a:pPr marL="0" indent="0" algn="ctr">
              <a:buNone/>
            </a:pPr>
            <a:r>
              <a:rPr lang="fa-IR" sz="2400" dirty="0">
                <a:solidFill>
                  <a:schemeClr val="tx1"/>
                </a:solidFill>
                <a:cs typeface="B Nazanin" panose="00000400000000000000" pitchFamily="2" charset="-78"/>
              </a:rPr>
              <a:t>(سوره ابراهیم، آیه 37)</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47548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a:buNone/>
            </a:pP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«وَأْمُرْ أَهْلَكَ بِالصَّلَاةِ وَاصْطَبِرْ عَلَيْهَا لَا نَسْأَلُكَ رِزْقًا نَحْنُ نَرْزُقُكَ وَالْعَاقِبَةُ لِلتَّقْوَى»</a:t>
            </a:r>
          </a:p>
          <a:p>
            <a:pPr marL="0" indent="0" algn="ctr">
              <a:buNone/>
            </a:pPr>
            <a:r>
              <a:rPr lang="fa-IR" sz="2400" dirty="0">
                <a:solidFill>
                  <a:schemeClr val="tx1"/>
                </a:solidFill>
                <a:cs typeface="B Nazanin" panose="00000400000000000000" pitchFamily="2" charset="-78"/>
              </a:rPr>
              <a:t>و خانواده خود را به نماز دستور ده و بر انجام آن شكيبا باش ما از تو روزي نمي‏خواهيم بلكه ما به تو روزي ميدهيم و عاقبت نيك براي تقوا است.</a:t>
            </a:r>
          </a:p>
          <a:p>
            <a:pPr marL="0" indent="0" algn="ctr">
              <a:buNone/>
            </a:pPr>
            <a:r>
              <a:rPr lang="fa-IR" sz="2400" dirty="0">
                <a:solidFill>
                  <a:schemeClr val="tx1"/>
                </a:solidFill>
                <a:cs typeface="B Nazanin" panose="00000400000000000000" pitchFamily="2" charset="-78"/>
              </a:rPr>
              <a:t>(سوره طه 132)</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677097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حدیث از امام علی (ع)</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عَلِّمُوا صِبْیانَکُمُ الصَّلَاةَ وَ خُذُوهُمْ بِهَا إِذَا بَلَغُوا ثَمَانِی سِنِین</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در خردسالی نماز را به بچه ها یاد بدهید در سن 8 سالگی از آنها مطالبه کنید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614439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طواف نساء</a:t>
            </a:r>
          </a:p>
          <a:p>
            <a:pPr marL="0" indent="0">
              <a:buNone/>
            </a:pPr>
            <a:endParaRPr lang="en-US" sz="3200" b="1"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مسئله: هرکس به مکه رود و اعمال حج یا عمره را انجام دهد، اما طواف نساء و نماز آن را به جا نیاورد به همسر خود حرام است و با هیچ کسی نیز نمی‌تواند ازدواج کند.</a:t>
            </a:r>
          </a:p>
          <a:p>
            <a:pPr marL="0" indent="0">
              <a:buNone/>
            </a:pPr>
            <a:r>
              <a:rPr lang="fa-IR" sz="2400" dirty="0">
                <a:solidFill>
                  <a:schemeClr val="tx1"/>
                </a:solidFill>
                <a:cs typeface="B Nazanin" panose="00000400000000000000" pitchFamily="2" charset="-78"/>
              </a:rPr>
              <a:t>    (پیوندهای نماز استاد قرائتی ص 48)</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434254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تولد فرزند</a:t>
            </a:r>
          </a:p>
          <a:p>
            <a:pPr marL="0" indent="0">
              <a:buNone/>
            </a:pPr>
            <a:endParaRPr lang="en-US" sz="3200" b="1"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مستحب است فرزند که به دنیا می آید در گوش راست او اذان و در گوش چپ اقامه گفته شود (یعنی «حی علی الصلوه» و «حی علی الفلاح» از همان کودکی باید در ذهن فرزند جا بگیرد.) </a:t>
            </a:r>
          </a:p>
          <a:p>
            <a:pPr marL="0" indent="0">
              <a:buNone/>
            </a:pPr>
            <a:r>
              <a:rPr lang="fa-IR" sz="2400" dirty="0">
                <a:solidFill>
                  <a:schemeClr val="tx1"/>
                </a:solidFill>
                <a:cs typeface="B Nazanin" panose="00000400000000000000" pitchFamily="2" charset="-78"/>
              </a:rPr>
              <a:t>    (پیوندهای نماز استاد قرائتی ص 48)</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852975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r>
              <a:rPr lang="fa-IR" sz="3200" b="1" dirty="0">
                <a:solidFill>
                  <a:schemeClr val="tx1"/>
                </a:solidFill>
                <a:cs typeface="B Nazanin" panose="00000400000000000000" pitchFamily="2" charset="-78"/>
              </a:rPr>
              <a:t>اگر نماز مستحبی با حق همسر منافات داشته باشد اقامه آن جائز نیست</a:t>
            </a:r>
          </a:p>
          <a:p>
            <a:r>
              <a:rPr lang="fa-IR" sz="3200" b="1" dirty="0">
                <a:solidFill>
                  <a:schemeClr val="tx1"/>
                </a:solidFill>
                <a:cs typeface="B Nazanin" panose="00000400000000000000" pitchFamily="2" charset="-78"/>
              </a:rPr>
              <a:t>اگر والدین، امر به رفتن و یا نهی از رفتن به مسجد کردند، اطاعت آنان واجب است.</a:t>
            </a:r>
            <a:endParaRPr lang="en-US" sz="24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 لَا تَعْبُدُونَ إِلَّا اللَّهَ وَبِالْوَالِدَيْنِ إِحْسَانًا ...</a:t>
            </a:r>
          </a:p>
          <a:p>
            <a:pPr marL="0" indent="0" algn="ctr">
              <a:buNone/>
            </a:pPr>
            <a:r>
              <a:rPr lang="fa-IR" sz="2400" dirty="0">
                <a:solidFill>
                  <a:schemeClr val="tx1"/>
                </a:solidFill>
                <a:cs typeface="B Nazanin" panose="00000400000000000000" pitchFamily="2" charset="-78"/>
              </a:rPr>
              <a:t>... جز خداوند يگانه را پرستش نكنيد، و نسبت به پدر و مادر نيكي كنيد ...</a:t>
            </a:r>
          </a:p>
          <a:p>
            <a:pPr marL="0" indent="0" algn="ctr">
              <a:buNone/>
            </a:pPr>
            <a:r>
              <a:rPr lang="fa-IR" sz="2400" dirty="0">
                <a:solidFill>
                  <a:schemeClr val="tx1"/>
                </a:solidFill>
                <a:cs typeface="B Nazanin" panose="00000400000000000000" pitchFamily="2" charset="-78"/>
              </a:rPr>
              <a:t>(سوره بقره 83)</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90198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نماز و خانواده</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solidFill>
                  <a:schemeClr val="tx1"/>
                </a:solidFill>
                <a:cs typeface="B Nazanin" panose="00000400000000000000" pitchFamily="2" charset="-78"/>
              </a:rPr>
              <a:t>وَبَرًّا بِوَالِدَيْهِ وَلَمْ يَكُنْ جَبَّارًا عَصِيًّا </a:t>
            </a:r>
          </a:p>
          <a:p>
            <a:pPr marL="0" indent="0">
              <a:buNone/>
            </a:pPr>
            <a:r>
              <a:rPr lang="fa-IR" sz="2400" dirty="0">
                <a:solidFill>
                  <a:schemeClr val="tx1"/>
                </a:solidFill>
                <a:cs typeface="B Nazanin" panose="00000400000000000000" pitchFamily="2" charset="-78"/>
              </a:rPr>
              <a:t>    او نسبت به پدر و مادرش نيكوكار بود و جبار (و متكبر) و عصيانگر نبود.</a:t>
            </a:r>
          </a:p>
          <a:p>
            <a:pPr marL="0" indent="0">
              <a:buNone/>
            </a:pPr>
            <a:r>
              <a:rPr lang="fa-IR" sz="2400" dirty="0">
                <a:solidFill>
                  <a:schemeClr val="tx1"/>
                </a:solidFill>
                <a:cs typeface="B Nazanin" panose="00000400000000000000" pitchFamily="2" charset="-78"/>
              </a:rPr>
              <a:t>    (سوره مریم، آیه 14)</a:t>
            </a:r>
            <a:endParaRPr lang="en-US" sz="2400" dirty="0">
              <a:solidFill>
                <a:schemeClr val="tx1"/>
              </a:solidFill>
              <a:cs typeface="B Nazanin" panose="00000400000000000000" pitchFamily="2" charset="-78"/>
            </a:endParaRPr>
          </a:p>
          <a:p>
            <a:pPr marL="0" indent="0">
              <a:buNone/>
            </a:pPr>
            <a:endParaRPr lang="en-US"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اگر انسان ازدواج کند، ثواب نمازش هفتاد برابر می‌شود و اگر کسی اهل جماعت در مسجد نیست به عنوان همسر او را انتخاب نکنید.</a:t>
            </a:r>
          </a:p>
          <a:p>
            <a:pPr marL="0" indent="0">
              <a:buNone/>
            </a:pPr>
            <a:r>
              <a:rPr lang="fa-IR" sz="2400" dirty="0">
                <a:solidFill>
                  <a:schemeClr val="tx1"/>
                </a:solidFill>
                <a:cs typeface="B Nazanin" panose="00000400000000000000" pitchFamily="2" charset="-78"/>
              </a:rPr>
              <a:t>    (پیوندهای نماز استاد قرائتی ص 59)</a:t>
            </a:r>
            <a:endParaRPr lang="en-US" sz="2400" dirty="0">
              <a:solidFill>
                <a:schemeClr val="tx1"/>
              </a:solidFill>
              <a:cs typeface="B Nazanin" panose="00000400000000000000" pitchFamily="2" charset="-78"/>
            </a:endParaRPr>
          </a:p>
          <a:p>
            <a:pPr marL="0" indent="0">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87788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433664"/>
            <a:ext cx="7543800" cy="1371600"/>
          </a:xfrm>
        </p:spPr>
        <p:txBody>
          <a:bodyPr>
            <a:normAutofit/>
          </a:bodyPr>
          <a:lstStyle/>
          <a:p>
            <a:pPr algn="ctr"/>
            <a:r>
              <a:rPr lang="fa-IR" sz="4800" b="1" dirty="0">
                <a:solidFill>
                  <a:schemeClr val="tx1"/>
                </a:solidFill>
                <a:cs typeface="B Nazanin" panose="00000400000000000000" pitchFamily="2" charset="-78"/>
              </a:rPr>
              <a:t>راههای جذب افراد به نماز</a:t>
            </a:r>
            <a:endParaRPr lang="en-US" sz="4800" b="1" dirty="0">
              <a:solidFill>
                <a:schemeClr val="tx1"/>
              </a:solidFill>
              <a:cs typeface="B Nazanin" panose="00000400000000000000" pitchFamily="2" charset="-78"/>
            </a:endParaRPr>
          </a:p>
        </p:txBody>
      </p:sp>
      <p:sp>
        <p:nvSpPr>
          <p:cNvPr id="3" name="Title 2"/>
          <p:cNvSpPr>
            <a:spLocks noGrp="1"/>
          </p:cNvSpPr>
          <p:nvPr>
            <p:ph type="ctrTitle"/>
          </p:nvPr>
        </p:nvSpPr>
        <p:spPr>
          <a:xfrm>
            <a:off x="1371600" y="2924944"/>
            <a:ext cx="6400800" cy="1676400"/>
          </a:xfrm>
        </p:spPr>
        <p:txBody>
          <a:bodyPr>
            <a:normAutofit fontScale="90000"/>
          </a:bodyPr>
          <a:lstStyle/>
          <a:p>
            <a:r>
              <a:rPr lang="fa-IR" sz="5400" dirty="0">
                <a:effectLst/>
                <a:cs typeface="B Titr" panose="00000700000000000000" pitchFamily="2" charset="-78"/>
              </a:rPr>
              <a:t>اصول هدایت مخاطب به نماز</a:t>
            </a:r>
            <a:endParaRPr lang="en-US" sz="5400" dirty="0">
              <a:cs typeface="B Titr" panose="00000700000000000000" pitchFamily="2" charset="-78"/>
            </a:endParaRPr>
          </a:p>
        </p:txBody>
      </p:sp>
    </p:spTree>
    <p:extLst>
      <p:ext uri="{BB962C8B-B14F-4D97-AF65-F5344CB8AC3E}">
        <p14:creationId xmlns:p14="http://schemas.microsoft.com/office/powerpoint/2010/main" val="18136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استمداد از خداوند بزرگ</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«رَبِّ اجْعَلْنِي مُقِيمَ الصَّلَاةِ وَمِنْ ذُرِّيَّتِي رَبَّنَا وَتَقَبَّلْ دُعَاءِ »</a:t>
            </a:r>
          </a:p>
          <a:p>
            <a:pPr marL="0" indent="0" algn="ctr">
              <a:buNone/>
            </a:pPr>
            <a:r>
              <a:rPr lang="fa-IR" sz="2400" dirty="0">
                <a:solidFill>
                  <a:schemeClr val="tx1"/>
                </a:solidFill>
                <a:cs typeface="B Nazanin" panose="00000400000000000000" pitchFamily="2" charset="-78"/>
              </a:rPr>
              <a:t>پروردگارا مرا برپا كننده نماز قرار ده و از فرزندان من نيز چنين كن پروردگارا دعاي (ما را) بپذير.</a:t>
            </a:r>
          </a:p>
          <a:p>
            <a:pPr marL="0" indent="0" algn="ctr">
              <a:buNone/>
            </a:pPr>
            <a:r>
              <a:rPr lang="fa-IR" sz="2400" dirty="0">
                <a:solidFill>
                  <a:schemeClr val="tx1"/>
                </a:solidFill>
                <a:cs typeface="B Nazanin" panose="00000400000000000000" pitchFamily="2" charset="-78"/>
              </a:rPr>
              <a:t>(سوره ابراهیم 40)</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81434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61A30-2805-4137-9443-0C865AC46D52}"/>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87606458-F6E9-4DAE-B879-A20F56699785}"/>
              </a:ext>
            </a:extLst>
          </p:cNvPr>
          <p:cNvSpPr>
            <a:spLocks noGrp="1"/>
          </p:cNvSpPr>
          <p:nvPr>
            <p:ph type="ctrTitle"/>
          </p:nvPr>
        </p:nvSpPr>
        <p:spPr>
          <a:xfrm>
            <a:off x="1371600" y="3048000"/>
            <a:ext cx="6400800" cy="1371600"/>
          </a:xfrm>
        </p:spPr>
        <p:txBody>
          <a:bodyPr>
            <a:normAutofit/>
          </a:bodyPr>
          <a:lstStyle/>
          <a:p>
            <a:r>
              <a:rPr lang="fa-IR" sz="5400" dirty="0">
                <a:cs typeface="2  Titr" panose="00000700000000000000" pitchFamily="2" charset="-78"/>
              </a:rPr>
              <a:t>نماز چیست؟</a:t>
            </a:r>
          </a:p>
        </p:txBody>
      </p:sp>
    </p:spTree>
    <p:extLst>
      <p:ext uri="{BB962C8B-B14F-4D97-AF65-F5344CB8AC3E}">
        <p14:creationId xmlns:p14="http://schemas.microsoft.com/office/powerpoint/2010/main" val="883340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تداوم و تکرار</a:t>
            </a:r>
          </a:p>
          <a:p>
            <a:pPr marL="0" indent="0">
              <a:buNone/>
            </a:pPr>
            <a:endParaRPr lang="en-US" sz="3200" b="1"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اگر کودک انسان مریض شد با یک یا دو شب درمان تا بهبودی کامل او را رها نمی کند حتی اگر نزد چندین دکتر برود.</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803867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آسان گیری</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«وَلَقَدْ يَسَّرْنَا الْقُرْآنَ لِلذِّكْرِ فَهَلْ مِنْ مُدَّكِرٍ »</a:t>
            </a:r>
          </a:p>
          <a:p>
            <a:pPr marL="0" indent="0" algn="ctr">
              <a:buNone/>
            </a:pPr>
            <a:r>
              <a:rPr lang="fa-IR" sz="2400" dirty="0">
                <a:solidFill>
                  <a:schemeClr val="tx1"/>
                </a:solidFill>
                <a:cs typeface="B Nazanin" panose="00000400000000000000" pitchFamily="2" charset="-78"/>
              </a:rPr>
              <a:t>ما قرآن را براي تذكر آسان ساختيم آيا كسي هست كه متذكر شود.</a:t>
            </a:r>
          </a:p>
          <a:p>
            <a:pPr marL="0" indent="0" algn="ctr">
              <a:buNone/>
            </a:pPr>
            <a:r>
              <a:rPr lang="fa-IR" sz="2400" dirty="0">
                <a:solidFill>
                  <a:schemeClr val="tx1"/>
                </a:solidFill>
                <a:cs typeface="B Nazanin" panose="00000400000000000000" pitchFamily="2" charset="-78"/>
              </a:rPr>
              <a:t>(سوره قمر 17)</a:t>
            </a:r>
            <a:endParaRPr lang="en-US" sz="2400" dirty="0">
              <a:solidFill>
                <a:schemeClr val="tx1"/>
              </a:solidFill>
              <a:cs typeface="B Nazanin" panose="00000400000000000000" pitchFamily="2" charset="-78"/>
            </a:endParaRPr>
          </a:p>
          <a:p>
            <a:pPr marL="0" indent="0">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890692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تقویت و جرأت دادن به افراد</a:t>
            </a:r>
            <a:endParaRPr lang="en-US" sz="3200" b="1"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داستان برخورد امام جواد (ع) در کودکی با مأمون خلیفه وقت</a:t>
            </a:r>
            <a:endParaRPr lang="en-US" sz="2400" dirty="0">
              <a:solidFill>
                <a:schemeClr val="tx1"/>
              </a:solidFill>
              <a:cs typeface="B Nazanin" panose="00000400000000000000" pitchFamily="2" charset="-78"/>
            </a:endParaRPr>
          </a:p>
          <a:p>
            <a:pPr marL="0" indent="0">
              <a:buNone/>
            </a:pPr>
            <a:r>
              <a:rPr lang="fa-IR" sz="2400" dirty="0">
                <a:solidFill>
                  <a:schemeClr val="tx1"/>
                </a:solidFill>
                <a:cs typeface="B Nazanin" panose="00000400000000000000" pitchFamily="2" charset="-78"/>
              </a:rPr>
              <a:t>    مأمون از کوچه ای می گذشت بچه ها در حال بازی کردن بودند همه بچه ها به محض دیدن خلیفه با یاران خود از ترس فرار کردند تنها یک بچه فرار نکرد مأمون از او پرسید چرا فرار نکردی گفت دلیلی ندیدم برای فرار کردن. گفت تو فرزند امام رضا (ع) نیستی گفت آری من فرزند امام رضا (ع) هستم.</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4735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تقویت و جرأت دادن به افراد</a:t>
            </a:r>
            <a:endParaRPr lang="en-US" sz="3200" b="1"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امام علی (ع):</a:t>
            </a:r>
            <a:endParaRPr lang="en-US" sz="2400" dirty="0">
              <a:solidFill>
                <a:schemeClr val="tx1"/>
              </a:solidFill>
              <a:cs typeface="B Nazanin" panose="00000400000000000000" pitchFamily="2" charset="-78"/>
            </a:endParaRPr>
          </a:p>
          <a:p>
            <a:pPr marL="0" indent="0">
              <a:buNone/>
            </a:pPr>
            <a:r>
              <a:rPr lang="fa-IR" sz="2400" dirty="0">
                <a:solidFill>
                  <a:schemeClr val="tx1"/>
                </a:solidFill>
                <a:cs typeface="B Nazanin" panose="00000400000000000000" pitchFamily="2" charset="-78"/>
              </a:rPr>
              <a:t>    بعضی ها در باطل محکم هستند اما در راه حق ضعیف</a:t>
            </a:r>
          </a:p>
          <a:p>
            <a:pPr marL="0" indent="0">
              <a:buNone/>
            </a:pPr>
            <a:endParaRPr lang="en-US"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اذان گفتن با صدای بلند، مکبر شدن بچه ها در مسجد، سؤال از معلم سر کلاس، خجالت نکشیدن برای قضای حاجت یا طهارت در مدرسه یا میهمانی ها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146917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تکریم و هویت بخشی</a:t>
            </a:r>
            <a:endParaRPr lang="en-US" sz="3200" b="1" dirty="0">
              <a:solidFill>
                <a:schemeClr val="tx1"/>
              </a:solidFill>
              <a:cs typeface="B Nazanin" panose="00000400000000000000" pitchFamily="2" charset="-78"/>
            </a:endParaRPr>
          </a:p>
          <a:p>
            <a:endParaRPr lang="fa-IR"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بها دادن به افراد به ویژه کودکان</a:t>
            </a:r>
            <a:endParaRPr lang="en-US" sz="2400" dirty="0">
              <a:solidFill>
                <a:schemeClr val="tx1"/>
              </a:solidFill>
              <a:cs typeface="B Nazanin" panose="00000400000000000000" pitchFamily="2" charset="-78"/>
            </a:endParaRPr>
          </a:p>
          <a:p>
            <a:endParaRPr lang="fa-IR"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پیامبر اکرم (ص) افراد را با اسم کوچک صدا نمی کرد بلکه بنا به رسم اعراب برای احترام آنها را با کنیه صدا می کرد.</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349817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توجه به نشاط و آمادگی</a:t>
            </a:r>
            <a:endParaRPr lang="en-US" sz="3200" b="1" dirty="0">
              <a:solidFill>
                <a:schemeClr val="tx1"/>
              </a:solidFill>
              <a:cs typeface="B Nazanin" panose="00000400000000000000" pitchFamily="2" charset="-78"/>
            </a:endParaRPr>
          </a:p>
          <a:p>
            <a:endParaRPr lang="fa-IR"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باید شرایط برای آموزش و نصیحت آماده باشد.</a:t>
            </a:r>
            <a:endParaRPr lang="en-US" sz="2400" dirty="0">
              <a:solidFill>
                <a:schemeClr val="tx1"/>
              </a:solidFill>
              <a:cs typeface="B Nazanin" panose="00000400000000000000" pitchFamily="2" charset="-78"/>
            </a:endParaRPr>
          </a:p>
          <a:p>
            <a:endParaRPr lang="fa-IR"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حتی پیامبر اکرم (ص) برای اولین دعوت رسمی خود همه اقوام را برای صرف نهار در منزل خود فراخواند و پس از صرف نهار با آرامش دعوت خود را علنی بیان کرد.</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83614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b="1" dirty="0">
                <a:solidFill>
                  <a:schemeClr val="tx1"/>
                </a:solidFill>
                <a:cs typeface="B Nazanin" panose="00000400000000000000" pitchFamily="2" charset="-78"/>
              </a:rPr>
              <a:t>بهترین زمان برای تربیت دینی فرزندان، خانواده است</a:t>
            </a:r>
            <a:endParaRPr lang="en-US" sz="3200" b="1" dirty="0">
              <a:solidFill>
                <a:schemeClr val="tx1"/>
              </a:solidFill>
              <a:cs typeface="B Nazanin" panose="00000400000000000000" pitchFamily="2" charset="-78"/>
            </a:endParaRPr>
          </a:p>
          <a:p>
            <a:endParaRPr lang="fa-IR"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امام سجاد:</a:t>
            </a:r>
          </a:p>
          <a:p>
            <a:pPr marL="0" indent="0" algn="ctr">
              <a:buNone/>
            </a:pPr>
            <a:r>
              <a:rPr lang="fa-IR" sz="2400" dirty="0">
                <a:solidFill>
                  <a:schemeClr val="tx1"/>
                </a:solidFill>
                <a:cs typeface="B Nazanin" panose="00000400000000000000" pitchFamily="2" charset="-78"/>
              </a:rPr>
              <a:t>وَ اَعِنّى عَلى‏ تَرْبِيَتِهِمْ وَ تَاْديبِهِمْ</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 مرا در تربیت و خوبى کردن در حقشان یارى فرما</a:t>
            </a:r>
          </a:p>
          <a:p>
            <a:pPr marL="0" indent="0" algn="ctr">
              <a:buNone/>
            </a:pPr>
            <a:r>
              <a:rPr lang="fa-IR" sz="2400" dirty="0">
                <a:solidFill>
                  <a:schemeClr val="tx1"/>
                </a:solidFill>
                <a:cs typeface="B Nazanin" panose="00000400000000000000" pitchFamily="2" charset="-78"/>
              </a:rPr>
              <a:t> (صحیفه سجادیه دعای 52)</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83552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راههای جذب افراد به نماز</a:t>
            </a:r>
            <a:endParaRPr lang="en-US"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r>
              <a:rPr lang="fa-IR" sz="3200" b="1" dirty="0">
                <a:solidFill>
                  <a:schemeClr val="tx1"/>
                </a:solidFill>
                <a:cs typeface="B Nazanin" panose="00000400000000000000" pitchFamily="2" charset="-78"/>
              </a:rPr>
              <a:t>بهترین زمان برای تربیت دینی فرزندان، خانواده است</a:t>
            </a:r>
            <a:endParaRPr lang="en-US" sz="3200" b="1"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حدیث از رسول اکرم (ص)</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وَيْلٌ لِأَوْلَادِ آخِرِ الزَّمَانِ مِنْ آبَائِهِمْ فَقِيلَ يَا رَسُولَ اللَّهِ مِنْ آبَائِهِمُ الْمُشْرِكِينَ فَقَالَ لَا مِنْ آبَائِهِمُ الْمُؤْمِنِينَ لَا يُعَلِّمُونَهُمْ شَيْئاً مِنَ الْفَرَائِضِ</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واى بر فرزندان آخر الزمان از دست پدرانشان. سؤال شد: از دست پدران مشركشان؟ پیامبر فرمودند: نه از دست پدران مؤمنشان که آنها چیزی از واجبات را به فرزندانشان نمی آموزند.</a:t>
            </a:r>
          </a:p>
          <a:p>
            <a:pPr marL="0" indent="0" algn="ctr">
              <a:buNone/>
            </a:pPr>
            <a:r>
              <a:rPr lang="fa-IR" sz="2400" dirty="0">
                <a:solidFill>
                  <a:schemeClr val="tx1"/>
                </a:solidFill>
                <a:cs typeface="B Nazanin" panose="00000400000000000000" pitchFamily="2" charset="-78"/>
              </a:rPr>
              <a:t> (مستدرک الوسائل ج2 ص625)</a:t>
            </a:r>
            <a:endParaRPr lang="en-US"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ما فقط سعی در برآوردن نیازهای مادی آنها داریم.</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237530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193474-3464-4CB7-B7DC-38D8E1CAF304}"/>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ADD23136-EE40-46D1-92C5-D99D0F428398}"/>
              </a:ext>
            </a:extLst>
          </p:cNvPr>
          <p:cNvSpPr>
            <a:spLocks noGrp="1"/>
          </p:cNvSpPr>
          <p:nvPr>
            <p:ph type="ctrTitle"/>
          </p:nvPr>
        </p:nvSpPr>
        <p:spPr>
          <a:xfrm>
            <a:off x="1371600" y="3048000"/>
            <a:ext cx="6400800" cy="1371600"/>
          </a:xfrm>
        </p:spPr>
        <p:txBody>
          <a:bodyPr>
            <a:normAutofit/>
          </a:bodyPr>
          <a:lstStyle/>
          <a:p>
            <a:r>
              <a:rPr lang="fa-IR" sz="5400" dirty="0">
                <a:cs typeface="2  Titr" panose="00000700000000000000" pitchFamily="2" charset="-78"/>
              </a:rPr>
              <a:t>روح نماز</a:t>
            </a:r>
          </a:p>
        </p:txBody>
      </p:sp>
    </p:spTree>
    <p:extLst>
      <p:ext uri="{BB962C8B-B14F-4D97-AF65-F5344CB8AC3E}">
        <p14:creationId xmlns:p14="http://schemas.microsoft.com/office/powerpoint/2010/main" val="2602266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09A6-BCE5-41A0-BACE-BE91002B1747}"/>
              </a:ext>
            </a:extLst>
          </p:cNvPr>
          <p:cNvSpPr>
            <a:spLocks noGrp="1"/>
          </p:cNvSpPr>
          <p:nvPr>
            <p:ph type="title"/>
          </p:nvPr>
        </p:nvSpPr>
        <p:spPr/>
        <p:txBody>
          <a:bodyPr/>
          <a:lstStyle/>
          <a:p>
            <a:r>
              <a:rPr lang="fa-IR" dirty="0">
                <a:cs typeface="2  Titr" panose="00000700000000000000" pitchFamily="2" charset="-78"/>
              </a:rPr>
              <a:t>روح نماز</a:t>
            </a:r>
          </a:p>
        </p:txBody>
      </p:sp>
      <p:sp>
        <p:nvSpPr>
          <p:cNvPr id="3" name="Content Placeholder 2">
            <a:extLst>
              <a:ext uri="{FF2B5EF4-FFF2-40B4-BE49-F238E27FC236}">
                <a16:creationId xmlns:a16="http://schemas.microsoft.com/office/drawing/2014/main" id="{81438E7A-EEDC-449F-843A-BCFA98EFD8BB}"/>
              </a:ext>
            </a:extLst>
          </p:cNvPr>
          <p:cNvSpPr>
            <a:spLocks noGrp="1"/>
          </p:cNvSpPr>
          <p:nvPr>
            <p:ph idx="1"/>
          </p:nvPr>
        </p:nvSpPr>
        <p:spPr>
          <a:xfrm>
            <a:off x="304800" y="1700808"/>
            <a:ext cx="8534400" cy="4852392"/>
          </a:xfrm>
        </p:spPr>
        <p:txBody>
          <a:bodyPr>
            <a:normAutofit/>
          </a:bodyPr>
          <a:lstStyle/>
          <a:p>
            <a:r>
              <a:rPr lang="fa-IR" sz="2400" b="1" dirty="0">
                <a:solidFill>
                  <a:schemeClr val="tx1"/>
                </a:solidFill>
                <a:cs typeface="B Nazanin" panose="00000400000000000000" pitchFamily="2" charset="-78"/>
              </a:rPr>
              <a:t>پیامبر (ص):</a:t>
            </a:r>
          </a:p>
          <a:p>
            <a:pPr marL="0" indent="0" algn="ctr">
              <a:buNone/>
            </a:pP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«الصلوة معراج المؤمن»</a:t>
            </a:r>
          </a:p>
          <a:p>
            <a:pPr marL="0" indent="0" algn="ctr">
              <a:buNone/>
            </a:pPr>
            <a:r>
              <a:rPr lang="fa-IR" sz="2400" dirty="0">
                <a:solidFill>
                  <a:schemeClr val="tx1"/>
                </a:solidFill>
                <a:cs typeface="B Nazanin" panose="00000400000000000000" pitchFamily="2" charset="-78"/>
              </a:rPr>
              <a:t>نماز، معراج مؤمن است</a:t>
            </a:r>
          </a:p>
          <a:p>
            <a:pPr marL="0" indent="0" algn="ctr">
              <a:buNone/>
            </a:pPr>
            <a:r>
              <a:rPr lang="fa-IR" sz="2400" dirty="0">
                <a:solidFill>
                  <a:schemeClr val="tx1"/>
                </a:solidFill>
                <a:cs typeface="B Nazanin" panose="00000400000000000000" pitchFamily="2" charset="-78"/>
              </a:rPr>
              <a:t>(کشف الاسرار، ج2 ، ص 676)</a:t>
            </a:r>
          </a:p>
        </p:txBody>
      </p:sp>
    </p:spTree>
    <p:extLst>
      <p:ext uri="{BB962C8B-B14F-4D97-AF65-F5344CB8AC3E}">
        <p14:creationId xmlns:p14="http://schemas.microsoft.com/office/powerpoint/2010/main" val="290003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76E6-7C60-42F7-8D1E-03A547E1104C}"/>
              </a:ext>
            </a:extLst>
          </p:cNvPr>
          <p:cNvSpPr>
            <a:spLocks noGrp="1"/>
          </p:cNvSpPr>
          <p:nvPr>
            <p:ph type="title"/>
          </p:nvPr>
        </p:nvSpPr>
        <p:spPr/>
        <p:txBody>
          <a:bodyPr/>
          <a:lstStyle/>
          <a:p>
            <a:r>
              <a:rPr lang="fa-IR" dirty="0">
                <a:cs typeface="2  Titr" panose="00000700000000000000" pitchFamily="2" charset="-78"/>
              </a:rPr>
              <a:t>نماز چیست؟</a:t>
            </a:r>
          </a:p>
        </p:txBody>
      </p:sp>
      <p:sp>
        <p:nvSpPr>
          <p:cNvPr id="3" name="Content Placeholder 2">
            <a:extLst>
              <a:ext uri="{FF2B5EF4-FFF2-40B4-BE49-F238E27FC236}">
                <a16:creationId xmlns:a16="http://schemas.microsoft.com/office/drawing/2014/main" id="{AC585DA8-1BB1-465F-A339-433E4C5B737E}"/>
              </a:ext>
            </a:extLst>
          </p:cNvPr>
          <p:cNvSpPr>
            <a:spLocks noGrp="1"/>
          </p:cNvSpPr>
          <p:nvPr>
            <p:ph idx="1"/>
          </p:nvPr>
        </p:nvSpPr>
        <p:spPr>
          <a:xfrm>
            <a:off x="304800" y="1556792"/>
            <a:ext cx="8534400" cy="4996408"/>
          </a:xfrm>
        </p:spPr>
        <p:txBody>
          <a:bodyPr>
            <a:noAutofit/>
          </a:bodyPr>
          <a:lstStyle/>
          <a:p>
            <a:r>
              <a:rPr lang="fa-IR" sz="2400" dirty="0">
                <a:solidFill>
                  <a:schemeClr val="tx1"/>
                </a:solidFill>
                <a:cs typeface="B Nazanin" panose="00000400000000000000" pitchFamily="2" charset="-78"/>
              </a:rPr>
              <a:t>نماز یک عبادت است که شرع مقدس اسلام به عنوان یک تکلیف شرعی و مهم با شرایط و روش خاص بر مسلمانان از سن تکلیف تا زمانی که زنده اند واجب کرده است.</a:t>
            </a:r>
          </a:p>
          <a:p>
            <a:r>
              <a:rPr lang="fa-IR" sz="2400" dirty="0">
                <a:solidFill>
                  <a:schemeClr val="tx1"/>
                </a:solidFill>
                <a:cs typeface="B Nazanin" panose="00000400000000000000" pitchFamily="2" charset="-78"/>
              </a:rPr>
              <a:t>شخصی از امام موسی بن جعفر (ع) پرسید برترین چیزهایی که بندگان خدا با آن می توانند به پروردگارشان تقرب جویند و نزدیک شوند چیست؟ حضرت فرمودند بعد از معرفت و شناخت خداوند من بهتر از نماز نمی دانم.</a:t>
            </a:r>
          </a:p>
          <a:p>
            <a:pPr marL="0" indent="0" algn="ctr">
              <a:buNone/>
            </a:pPr>
            <a:r>
              <a:rPr lang="fa-IR" sz="2400" dirty="0">
                <a:solidFill>
                  <a:schemeClr val="tx1"/>
                </a:solidFill>
                <a:cs typeface="B Nazanin" panose="00000400000000000000" pitchFamily="2" charset="-78"/>
              </a:rPr>
              <a:t>سبب عزت موجود نماز است نماز</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زینت درگه معبود نماز است نماز</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بی نماز از نظر لطف خدا محروم است</a:t>
            </a:r>
            <a:br>
              <a:rPr lang="fa-IR" sz="2400" dirty="0">
                <a:solidFill>
                  <a:schemeClr val="tx1"/>
                </a:solidFill>
                <a:cs typeface="B Nazanin" panose="00000400000000000000" pitchFamily="2" charset="-78"/>
              </a:rPr>
            </a:br>
            <a:r>
              <a:rPr lang="fa-IR" sz="2400" dirty="0">
                <a:solidFill>
                  <a:schemeClr val="tx1"/>
                </a:solidFill>
                <a:cs typeface="B Nazanin" panose="00000400000000000000" pitchFamily="2" charset="-78"/>
              </a:rPr>
              <a:t>شرع را مقصد و مقصود نماز است نماز</a:t>
            </a:r>
          </a:p>
        </p:txBody>
      </p:sp>
    </p:spTree>
    <p:extLst>
      <p:ext uri="{BB962C8B-B14F-4D97-AF65-F5344CB8AC3E}">
        <p14:creationId xmlns:p14="http://schemas.microsoft.com/office/powerpoint/2010/main" val="3059084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BE8B-C82D-4AE0-9783-311824E55CD8}"/>
              </a:ext>
            </a:extLst>
          </p:cNvPr>
          <p:cNvSpPr>
            <a:spLocks noGrp="1"/>
          </p:cNvSpPr>
          <p:nvPr>
            <p:ph type="title"/>
          </p:nvPr>
        </p:nvSpPr>
        <p:spPr/>
        <p:txBody>
          <a:bodyPr/>
          <a:lstStyle/>
          <a:p>
            <a:r>
              <a:rPr lang="fa-IR" dirty="0">
                <a:cs typeface="2  Titr" panose="00000700000000000000" pitchFamily="2" charset="-78"/>
              </a:rPr>
              <a:t>روح نماز</a:t>
            </a:r>
          </a:p>
        </p:txBody>
      </p:sp>
      <p:sp>
        <p:nvSpPr>
          <p:cNvPr id="3" name="Content Placeholder 2">
            <a:extLst>
              <a:ext uri="{FF2B5EF4-FFF2-40B4-BE49-F238E27FC236}">
                <a16:creationId xmlns:a16="http://schemas.microsoft.com/office/drawing/2014/main" id="{C382804B-BEB5-469B-A72B-386A1F3A5676}"/>
              </a:ext>
            </a:extLst>
          </p:cNvPr>
          <p:cNvSpPr>
            <a:spLocks noGrp="1"/>
          </p:cNvSpPr>
          <p:nvPr>
            <p:ph idx="1"/>
          </p:nvPr>
        </p:nvSpPr>
        <p:spPr/>
        <p:txBody>
          <a:bodyPr>
            <a:normAutofit/>
          </a:bodyPr>
          <a:lstStyle/>
          <a:p>
            <a:pPr marL="0" indent="0" algn="ctr">
              <a:buNone/>
            </a:pP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«وَاسْتَعِينُوا بِالصَّبْرِ وَالصَّلَاةِ وَإِنَّهَا لَكَبِيرَةٌ إِلَّا عَلَى الْخَاشِعِينَ»</a:t>
            </a:r>
          </a:p>
          <a:p>
            <a:pPr marL="0" indent="0" algn="ctr">
              <a:buNone/>
            </a:pPr>
            <a:r>
              <a:rPr lang="fa-IR" sz="2400" dirty="0">
                <a:solidFill>
                  <a:schemeClr val="tx1"/>
                </a:solidFill>
                <a:cs typeface="B Nazanin" panose="00000400000000000000" pitchFamily="2" charset="-78"/>
              </a:rPr>
              <a:t>از صبر و نماز کمک بخواهید و بی تردید این کار دشوار است مگر بر خاشعین</a:t>
            </a:r>
          </a:p>
          <a:p>
            <a:pPr marL="0" indent="0" algn="ctr">
              <a:buNone/>
            </a:pPr>
            <a:r>
              <a:rPr lang="fa-IR" sz="2400" dirty="0">
                <a:solidFill>
                  <a:schemeClr val="tx1"/>
                </a:solidFill>
                <a:cs typeface="B Nazanin" panose="00000400000000000000" pitchFamily="2" charset="-78"/>
              </a:rPr>
              <a:t>(سوره بقره آیه 45)</a:t>
            </a:r>
          </a:p>
          <a:p>
            <a:pPr marL="0" indent="0" algn="ctr">
              <a:buNone/>
            </a:pP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357096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C68C-D84C-4706-8718-B09D9D69250B}"/>
              </a:ext>
            </a:extLst>
          </p:cNvPr>
          <p:cNvSpPr>
            <a:spLocks noGrp="1"/>
          </p:cNvSpPr>
          <p:nvPr>
            <p:ph type="title"/>
          </p:nvPr>
        </p:nvSpPr>
        <p:spPr/>
        <p:txBody>
          <a:bodyPr/>
          <a:lstStyle/>
          <a:p>
            <a:r>
              <a:rPr lang="fa-IR" dirty="0">
                <a:cs typeface="2  Titr" panose="00000700000000000000" pitchFamily="2" charset="-78"/>
              </a:rPr>
              <a:t>روح نماز</a:t>
            </a:r>
          </a:p>
        </p:txBody>
      </p:sp>
      <p:sp>
        <p:nvSpPr>
          <p:cNvPr id="3" name="Content Placeholder 2">
            <a:extLst>
              <a:ext uri="{FF2B5EF4-FFF2-40B4-BE49-F238E27FC236}">
                <a16:creationId xmlns:a16="http://schemas.microsoft.com/office/drawing/2014/main" id="{CAE4AD90-B903-4401-A2AD-85BE9D9EAC69}"/>
              </a:ext>
            </a:extLst>
          </p:cNvPr>
          <p:cNvSpPr>
            <a:spLocks noGrp="1"/>
          </p:cNvSpPr>
          <p:nvPr>
            <p:ph idx="1"/>
          </p:nvPr>
        </p:nvSpPr>
        <p:spPr>
          <a:xfrm>
            <a:off x="304800" y="1988840"/>
            <a:ext cx="8534400" cy="4564360"/>
          </a:xfrm>
        </p:spPr>
        <p:txBody>
          <a:bodyPr>
            <a:normAutofit/>
          </a:bodyPr>
          <a:lstStyle/>
          <a:p>
            <a:pPr algn="r" rtl="1">
              <a:lnSpc>
                <a:spcPct val="107000"/>
              </a:lnSpc>
              <a:spcAft>
                <a:spcPts val="800"/>
              </a:spcAft>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بنا به فرموده مقام معظم رهبری نماز دو وجه دارد:</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یکی جسم نماز یکی روح نماز</a:t>
            </a:r>
          </a:p>
          <a:p>
            <a:pPr marL="0" indent="0" algn="r" rtl="1">
              <a:lnSpc>
                <a:spcPct val="107000"/>
              </a:lnSpc>
              <a:spcAft>
                <a:spcPts val="800"/>
              </a:spcAft>
              <a:buNone/>
            </a:pP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چگونه به روح نماز برسیم:</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بعضی از بزرگان سه گام برای رسیدن به روح و حقیقت نماز را پیشنهاد می کنند:</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72370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5BAD-2D00-431D-BCBE-9B61C8F67D8D}"/>
              </a:ext>
            </a:extLst>
          </p:cNvPr>
          <p:cNvSpPr>
            <a:spLocks noGrp="1"/>
          </p:cNvSpPr>
          <p:nvPr>
            <p:ph type="title"/>
          </p:nvPr>
        </p:nvSpPr>
        <p:spPr/>
        <p:txBody>
          <a:bodyPr/>
          <a:lstStyle/>
          <a:p>
            <a:r>
              <a:rPr lang="fa-IR" dirty="0">
                <a:cs typeface="2  Titr" panose="00000700000000000000" pitchFamily="2" charset="-78"/>
              </a:rPr>
              <a:t>چگونه به روح نماز برسیم</a:t>
            </a:r>
          </a:p>
        </p:txBody>
      </p:sp>
      <p:sp>
        <p:nvSpPr>
          <p:cNvPr id="3" name="Content Placeholder 2">
            <a:extLst>
              <a:ext uri="{FF2B5EF4-FFF2-40B4-BE49-F238E27FC236}">
                <a16:creationId xmlns:a16="http://schemas.microsoft.com/office/drawing/2014/main" id="{B44FCAB7-AE40-4550-BEB5-B0D6A4BCB7A6}"/>
              </a:ext>
            </a:extLst>
          </p:cNvPr>
          <p:cNvSpPr>
            <a:spLocks noGrp="1"/>
          </p:cNvSpPr>
          <p:nvPr>
            <p:ph idx="1"/>
          </p:nvPr>
        </p:nvSpPr>
        <p:spPr>
          <a:xfrm>
            <a:off x="304800" y="1916832"/>
            <a:ext cx="8534400" cy="4636368"/>
          </a:xfrm>
        </p:spPr>
        <p:txBody>
          <a:bodyPr>
            <a:normAutofit/>
          </a:bodyPr>
          <a:lstStyle/>
          <a:p>
            <a:pPr algn="r" rtl="1">
              <a:lnSpc>
                <a:spcPct val="107000"/>
              </a:lnSpc>
              <a:spcAft>
                <a:spcPts val="800"/>
              </a:spcAft>
            </a:pPr>
            <a:r>
              <a:rPr lang="fa-IR"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گام اول: توجه داشته باشیم که چه می کنیم</a:t>
            </a:r>
          </a:p>
          <a:p>
            <a:pPr marL="0" indent="0" algn="r" rtl="1">
              <a:lnSpc>
                <a:spcPct val="107000"/>
              </a:lnSpc>
              <a:spcAft>
                <a:spcPts val="800"/>
              </a:spcAft>
              <a:buNone/>
            </a:pPr>
            <a:endParaRPr lang="en-US"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چرا وضو می گیریم- چرا اینجا ایستاده ایم- چرا رو به قبله و ...</a:t>
            </a:r>
            <a:endParaRPr lang="en-US"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41500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4513-D7D8-4AE6-AA80-1F4A8631A96F}"/>
              </a:ext>
            </a:extLst>
          </p:cNvPr>
          <p:cNvSpPr>
            <a:spLocks noGrp="1"/>
          </p:cNvSpPr>
          <p:nvPr>
            <p:ph type="title"/>
          </p:nvPr>
        </p:nvSpPr>
        <p:spPr/>
        <p:txBody>
          <a:bodyPr/>
          <a:lstStyle/>
          <a:p>
            <a:r>
              <a:rPr lang="fa-IR" dirty="0">
                <a:cs typeface="2  Titr" panose="00000700000000000000" pitchFamily="2" charset="-78"/>
              </a:rPr>
              <a:t>چگونه به روح نماز برسیم</a:t>
            </a:r>
          </a:p>
        </p:txBody>
      </p:sp>
      <p:sp>
        <p:nvSpPr>
          <p:cNvPr id="3" name="Content Placeholder 2">
            <a:extLst>
              <a:ext uri="{FF2B5EF4-FFF2-40B4-BE49-F238E27FC236}">
                <a16:creationId xmlns:a16="http://schemas.microsoft.com/office/drawing/2014/main" id="{888C440F-1F43-4D47-BA23-7DDE00403CF5}"/>
              </a:ext>
            </a:extLst>
          </p:cNvPr>
          <p:cNvSpPr>
            <a:spLocks noGrp="1"/>
          </p:cNvSpPr>
          <p:nvPr>
            <p:ph idx="1"/>
          </p:nvPr>
        </p:nvSpPr>
        <p:spPr>
          <a:xfrm>
            <a:off x="304800" y="1844824"/>
            <a:ext cx="8534400" cy="4708376"/>
          </a:xfrm>
        </p:spPr>
        <p:txBody>
          <a:bodyPr>
            <a:normAutofit/>
          </a:bodyPr>
          <a:lstStyle/>
          <a:p>
            <a:pPr algn="r" rtl="1">
              <a:lnSpc>
                <a:spcPct val="107000"/>
              </a:lnSpc>
              <a:spcAft>
                <a:spcPts val="800"/>
              </a:spcAft>
            </a:pPr>
            <a:r>
              <a:rPr lang="fa-IR"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گام دوم: چه می گوئیم؟</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به معنا و مفهوم هر جمله و ذکری که می گوئیم توجه داشته باشیم</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معنای جمله یا ذکر را ابتدا در ذهنمان حاضر کنیم و سپس آن را ادا کنیم.</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مثل (الله اکبر) خدا بزرگتر از آنست که بتوان او را وصف کرد</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a-IR"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963527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B5B7-2DB5-4698-AEAD-515BD5E23948}"/>
              </a:ext>
            </a:extLst>
          </p:cNvPr>
          <p:cNvSpPr>
            <a:spLocks noGrp="1"/>
          </p:cNvSpPr>
          <p:nvPr>
            <p:ph type="title"/>
          </p:nvPr>
        </p:nvSpPr>
        <p:spPr/>
        <p:txBody>
          <a:bodyPr/>
          <a:lstStyle/>
          <a:p>
            <a:r>
              <a:rPr kumimoji="0" lang="fa-IR"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چگونه به روح نماز برسیم</a:t>
            </a:r>
            <a:endParaRPr lang="fa-IR" dirty="0"/>
          </a:p>
        </p:txBody>
      </p:sp>
      <p:sp>
        <p:nvSpPr>
          <p:cNvPr id="3" name="Content Placeholder 2">
            <a:extLst>
              <a:ext uri="{FF2B5EF4-FFF2-40B4-BE49-F238E27FC236}">
                <a16:creationId xmlns:a16="http://schemas.microsoft.com/office/drawing/2014/main" id="{88796EF7-0040-4497-AD02-8C72BC84BB4C}"/>
              </a:ext>
            </a:extLst>
          </p:cNvPr>
          <p:cNvSpPr>
            <a:spLocks noGrp="1"/>
          </p:cNvSpPr>
          <p:nvPr>
            <p:ph idx="1"/>
          </p:nvPr>
        </p:nvSpPr>
        <p:spPr>
          <a:xfrm>
            <a:off x="304800" y="1844824"/>
            <a:ext cx="8534400" cy="4708376"/>
          </a:xfrm>
        </p:spPr>
        <p:txBody>
          <a:bodyPr>
            <a:normAutofit/>
          </a:bodyPr>
          <a:lstStyle/>
          <a:p>
            <a:pPr algn="r" rtl="1">
              <a:lnSpc>
                <a:spcPct val="107000"/>
              </a:lnSpc>
              <a:spcAft>
                <a:spcPts val="800"/>
              </a:spcAft>
            </a:pPr>
            <a:r>
              <a:rPr lang="fa-IR" sz="2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گام سوم: باور قلبی</a:t>
            </a:r>
            <a:endParaRPr lang="en-US" sz="2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یعنی بکوشیم حال و باور قلبی ما نیز متناسب با همان چیزی باشد که به زبان می آوریم</a:t>
            </a:r>
            <a:endParaRPr lang="en-US" sz="2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ctr" rtl="1">
              <a:lnSpc>
                <a:spcPct val="107000"/>
              </a:lnSpc>
              <a:spcAft>
                <a:spcPts val="800"/>
              </a:spcAft>
              <a:buNone/>
            </a:pPr>
            <a:endPar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ct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«قَالَتِ الْأَعْرَابُ آمَنَّا قُلْ لَمْ تُؤْمِنُوا وَلَكِنْ قُولُوا أَسْلَمْنَا وَلَمَّا يَدْخُلِ الْإِيمَانُ فِي قُلُوبِكُمْ ...»</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ct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عربهای بادیه‌نشین گفتند: «ایمان آورده‌ایم» بگو: «شما ایمان نیاورده‌اید، ولی بگویید اسلام آورده‌ایم، امّا هنوز ایمان وارد قلب شما نشده است ...</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ctr">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(سوره حجرات آیه 14)</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91177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C22E-AD08-41DB-9771-1604960FF0A3}"/>
              </a:ext>
            </a:extLst>
          </p:cNvPr>
          <p:cNvSpPr>
            <a:spLocks noGrp="1"/>
          </p:cNvSpPr>
          <p:nvPr>
            <p:ph type="title"/>
          </p:nvPr>
        </p:nvSpPr>
        <p:spPr/>
        <p:txBody>
          <a:bodyPr/>
          <a:lstStyle/>
          <a:p>
            <a:r>
              <a:rPr kumimoji="0" lang="fa-IR"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چگونه به روح نماز برسیم</a:t>
            </a:r>
            <a:endParaRPr lang="fa-IR" dirty="0"/>
          </a:p>
        </p:txBody>
      </p:sp>
      <p:sp>
        <p:nvSpPr>
          <p:cNvPr id="3" name="Content Placeholder 2">
            <a:extLst>
              <a:ext uri="{FF2B5EF4-FFF2-40B4-BE49-F238E27FC236}">
                <a16:creationId xmlns:a16="http://schemas.microsoft.com/office/drawing/2014/main" id="{753E57B5-8CA9-4CBD-B163-571BA3E31989}"/>
              </a:ext>
            </a:extLst>
          </p:cNvPr>
          <p:cNvSpPr>
            <a:spLocks noGrp="1"/>
          </p:cNvSpPr>
          <p:nvPr>
            <p:ph idx="1"/>
          </p:nvPr>
        </p:nvSpPr>
        <p:spPr>
          <a:xfrm>
            <a:off x="304800" y="1916832"/>
            <a:ext cx="8534400" cy="4636368"/>
          </a:xfrm>
        </p:spPr>
        <p:txBody>
          <a:bodyPr>
            <a:normAutofit/>
          </a:bodyPr>
          <a:lstStyle/>
          <a:p>
            <a:pPr algn="r" rtl="1">
              <a:lnSpc>
                <a:spcPct val="107000"/>
              </a:lnSpc>
              <a:spcAft>
                <a:spcPts val="800"/>
              </a:spcAft>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مثل الله اکبر، آیا ما واقعا معتقدیم پس چرا در برابر جمع و یا حتی فرد شرم داریم گناه کنیم اما در تنهایی درحالیکه می دانیم خدا حاضر است نعوذ بالله گناه می کنیم.</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یک مشرک یا کافر هم می تواند بگوید لا اله الا الله اما در قلبش قبول ندارد و امثالهم.</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اما مومن هم زبان هم ذهن و هم قلب می گوید نیست خدایی جز الله.</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داستان تیر از پای امیرالمومنین در حالت نماز درآوردن</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داستان عمل جراحی آیت الله خوانساری بدون بیهوشی فقط با ذکر خدا گفتن</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(عروج تا بی نهایت ص 55)</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33550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B701-7BDC-48E8-942F-6EC67C30B490}"/>
              </a:ext>
            </a:extLst>
          </p:cNvPr>
          <p:cNvSpPr>
            <a:spLocks noGrp="1"/>
          </p:cNvSpPr>
          <p:nvPr>
            <p:ph type="title"/>
          </p:nvPr>
        </p:nvSpPr>
        <p:spPr/>
        <p:txBody>
          <a:bodyPr/>
          <a:lstStyle/>
          <a:p>
            <a:r>
              <a:rPr lang="fa-IR" dirty="0">
                <a:cs typeface="2  Titr" panose="00000700000000000000" pitchFamily="2" charset="-78"/>
              </a:rPr>
              <a:t>روح نماز</a:t>
            </a:r>
          </a:p>
        </p:txBody>
      </p:sp>
      <p:sp>
        <p:nvSpPr>
          <p:cNvPr id="3" name="Content Placeholder 2">
            <a:extLst>
              <a:ext uri="{FF2B5EF4-FFF2-40B4-BE49-F238E27FC236}">
                <a16:creationId xmlns:a16="http://schemas.microsoft.com/office/drawing/2014/main" id="{CC0D60E3-92B8-4231-BCE8-88441A18AD6A}"/>
              </a:ext>
            </a:extLst>
          </p:cNvPr>
          <p:cNvSpPr>
            <a:spLocks noGrp="1"/>
          </p:cNvSpPr>
          <p:nvPr>
            <p:ph idx="1"/>
          </p:nvPr>
        </p:nvSpPr>
        <p:spPr/>
        <p:txBody>
          <a:bodyPr>
            <a:normAutofit/>
          </a:bodyPr>
          <a:lstStyle/>
          <a:p>
            <a:pPr algn="r" rtl="1">
              <a:lnSpc>
                <a:spcPct val="107000"/>
              </a:lnSpc>
              <a:spcAft>
                <a:spcPts val="800"/>
              </a:spcAft>
            </a:pPr>
            <a:r>
              <a:rPr lang="fa-IR" sz="2400" b="1"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داستان فضیل بن عیاض راهزن:</a:t>
            </a:r>
          </a:p>
          <a:p>
            <a:pPr marL="0" indent="0" algn="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زمانی که از دیوار خانه کسی بالا رفت برای دزدی، ناگهان به گوشش خورد که صاحب خانه در حال تلاوت آیه شریفه 16 سوره حدید است:</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ct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«أَلَمْ يَأْنِ لِلَّذِينَ آمَنُوا أَنْ تَخْشَعَ قُلُوبُهُمْ لِذِكْرِ اللَّهِ وَمَا نَزَلَ مِنَ الْحَقِّ وَلَا يَكُونُوا كَالَّذِينَ أُوتُوا الْكِتَابَ مِنْ قَبْلُ فَطَالَ عَلَيْهِمُ الْأَمَدُ فَقَسَتْ قُلُوبُهُمْ وَكَثِيرٌ مِنْهُمْ فَاسِقُونَ»</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ct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آیا وقت آن نرسیده است که دلهای مؤمنان در برابر ذکر خدا و آنچه از حقّ نازل کرده است خاشع گردد؟! و مانند کسانی نباشند که در گذشته به آنها کتاب آسمانی داده شد، سپس زمانی طولانی بر آنها گذشت و قلبهایشان قساوت پیدا کرد؛ و بسیاری از آنها گنهکارند</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Aft>
                <a:spcPts val="800"/>
              </a:spcAft>
              <a:buNone/>
            </a:pP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راهزن گفت «چرا وقتش رسیده» و جزء اولیاء الله شد.</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44075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6CB72-8969-4776-A022-476B0AB9CD42}"/>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0686584C-2A42-4B61-B9A9-A5EBF0BCA81E}"/>
              </a:ext>
            </a:extLst>
          </p:cNvPr>
          <p:cNvSpPr>
            <a:spLocks noGrp="1"/>
          </p:cNvSpPr>
          <p:nvPr>
            <p:ph type="ctrTitle"/>
          </p:nvPr>
        </p:nvSpPr>
        <p:spPr>
          <a:xfrm>
            <a:off x="1371600" y="3048000"/>
            <a:ext cx="6400800" cy="1371600"/>
          </a:xfrm>
        </p:spPr>
        <p:txBody>
          <a:bodyPr>
            <a:normAutofit/>
          </a:bodyPr>
          <a:lstStyle/>
          <a:p>
            <a:r>
              <a:rPr lang="fa-IR" sz="3200" dirty="0">
                <a:cs typeface="2  Titr" panose="00000700000000000000" pitchFamily="2" charset="-78"/>
              </a:rPr>
              <a:t>تأثیر نماز بر سلامت جسمی و روحی انسان</a:t>
            </a:r>
          </a:p>
        </p:txBody>
      </p:sp>
    </p:spTree>
    <p:extLst>
      <p:ext uri="{BB962C8B-B14F-4D97-AF65-F5344CB8AC3E}">
        <p14:creationId xmlns:p14="http://schemas.microsoft.com/office/powerpoint/2010/main" val="1359117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5D88-174B-436A-A8DD-D93C5857C569}"/>
              </a:ext>
            </a:extLst>
          </p:cNvPr>
          <p:cNvSpPr>
            <a:spLocks noGrp="1"/>
          </p:cNvSpPr>
          <p:nvPr>
            <p:ph type="title"/>
          </p:nvPr>
        </p:nvSpPr>
        <p:spPr/>
        <p:txBody>
          <a:bodyPr>
            <a:normAutofit/>
          </a:bodyPr>
          <a:lstStyle/>
          <a:p>
            <a:r>
              <a:rPr kumimoji="0" lang="fa-I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تأثیر نماز بر سلامت جسمی و روحی انسان</a:t>
            </a:r>
            <a:endParaRPr lang="fa-IR" sz="3600" dirty="0"/>
          </a:p>
        </p:txBody>
      </p:sp>
      <p:sp>
        <p:nvSpPr>
          <p:cNvPr id="3" name="Content Placeholder 2">
            <a:extLst>
              <a:ext uri="{FF2B5EF4-FFF2-40B4-BE49-F238E27FC236}">
                <a16:creationId xmlns:a16="http://schemas.microsoft.com/office/drawing/2014/main" id="{43188579-DD92-4F8B-A661-BCCE015399BC}"/>
              </a:ext>
            </a:extLst>
          </p:cNvPr>
          <p:cNvSpPr>
            <a:spLocks noGrp="1"/>
          </p:cNvSpPr>
          <p:nvPr>
            <p:ph idx="1"/>
          </p:nvPr>
        </p:nvSpPr>
        <p:spPr/>
        <p:txBody>
          <a:bodyPr>
            <a:normAutofit fontScale="92500" lnSpcReduction="10000"/>
          </a:bodyPr>
          <a:lstStyle/>
          <a:p>
            <a:r>
              <a:rPr lang="fa-IR" sz="2600" b="1" dirty="0">
                <a:solidFill>
                  <a:schemeClr val="tx1"/>
                </a:solidFill>
                <a:cs typeface="B Nazanin" panose="00000400000000000000" pitchFamily="2" charset="-78"/>
              </a:rPr>
              <a:t>کاهش اضطراب و استرس</a:t>
            </a:r>
          </a:p>
          <a:p>
            <a:pPr marL="0" indent="0" algn="ctr">
              <a:buNone/>
            </a:pPr>
            <a:r>
              <a:rPr lang="fa-IR" b="0" i="0" dirty="0">
                <a:solidFill>
                  <a:schemeClr val="tx1"/>
                </a:solidFill>
                <a:effectLst/>
                <a:latin typeface="ParsQuran"/>
                <a:cs typeface="B Nazanin" panose="00000400000000000000" pitchFamily="2" charset="-78"/>
              </a:rPr>
              <a:t>إِنَّ الْإِنْسَانَ خُلِقَ هَلُوعًا ﴿۱۹﴾</a:t>
            </a:r>
          </a:p>
          <a:p>
            <a:pPr marL="0" indent="0" algn="ctr">
              <a:buNone/>
            </a:pPr>
            <a:r>
              <a:rPr lang="fa-IR" dirty="0">
                <a:solidFill>
                  <a:schemeClr val="tx1"/>
                </a:solidFill>
                <a:latin typeface="ParsQuran"/>
                <a:cs typeface="B Nazanin" panose="00000400000000000000" pitchFamily="2" charset="-78"/>
              </a:rPr>
              <a:t>همانا انسان حریص و بی تا آفریده شده است؛ (19)</a:t>
            </a:r>
          </a:p>
          <a:p>
            <a:pPr marL="0" indent="0" algn="ctr">
              <a:buNone/>
            </a:pPr>
            <a:r>
              <a:rPr lang="fa-IR" b="0" i="0" dirty="0">
                <a:solidFill>
                  <a:schemeClr val="tx1"/>
                </a:solidFill>
                <a:effectLst/>
                <a:latin typeface="ParsQuran"/>
                <a:cs typeface="B Nazanin" panose="00000400000000000000" pitchFamily="2" charset="-78"/>
              </a:rPr>
              <a:t>إِذَا مَسَّهُ الشَّرُّ جَزُوعًا ﴿۲۰﴾</a:t>
            </a:r>
          </a:p>
          <a:p>
            <a:pPr marL="0" indent="0" algn="ctr">
              <a:buNone/>
            </a:pPr>
            <a:r>
              <a:rPr lang="fa-IR" dirty="0">
                <a:solidFill>
                  <a:schemeClr val="tx1"/>
                </a:solidFill>
                <a:latin typeface="ParsQuran"/>
                <a:cs typeface="B Nazanin" panose="00000400000000000000" pitchFamily="2" charset="-78"/>
              </a:rPr>
              <a:t>چون آسیبی به او رسد، بی تاب است، (20)</a:t>
            </a:r>
          </a:p>
          <a:p>
            <a:pPr marL="0" indent="0" algn="ctr">
              <a:buNone/>
            </a:pPr>
            <a:r>
              <a:rPr lang="fa-IR" b="0" i="0" dirty="0">
                <a:solidFill>
                  <a:schemeClr val="tx1"/>
                </a:solidFill>
                <a:effectLst/>
                <a:latin typeface="ParsQuran"/>
                <a:cs typeface="B Nazanin" panose="00000400000000000000" pitchFamily="2" charset="-78"/>
              </a:rPr>
              <a:t>وَإِذَا مَسَّهُ الْخَيْرُ مَنُوعًا ﴿۲۱﴾</a:t>
            </a:r>
          </a:p>
          <a:p>
            <a:pPr marL="0" indent="0" algn="ctr">
              <a:buNone/>
            </a:pPr>
            <a:r>
              <a:rPr lang="fa-IR" dirty="0">
                <a:solidFill>
                  <a:schemeClr val="tx1"/>
                </a:solidFill>
                <a:latin typeface="ParsQuran"/>
                <a:cs typeface="B Nazanin" panose="00000400000000000000" pitchFamily="2" charset="-78"/>
              </a:rPr>
              <a:t>و هنگامی که خیر و خوشی [و مال و رفاهی] به او رسد، بسیار بخیل و بازدارنده است، (21)</a:t>
            </a:r>
          </a:p>
          <a:p>
            <a:pPr marL="0" indent="0" algn="ctr">
              <a:buNone/>
            </a:pPr>
            <a:r>
              <a:rPr lang="fa-IR" b="0" i="0" dirty="0">
                <a:solidFill>
                  <a:schemeClr val="tx1"/>
                </a:solidFill>
                <a:effectLst/>
                <a:latin typeface="ParsQuran"/>
                <a:cs typeface="B Nazanin" panose="00000400000000000000" pitchFamily="2" charset="-78"/>
              </a:rPr>
              <a:t>إِلَّا الْمُصَلِّينَ ﴿۲۲﴾</a:t>
            </a:r>
          </a:p>
          <a:p>
            <a:pPr marL="0" indent="0" algn="ctr">
              <a:buNone/>
            </a:pPr>
            <a:r>
              <a:rPr lang="fa-IR" dirty="0">
                <a:solidFill>
                  <a:schemeClr val="tx1"/>
                </a:solidFill>
                <a:latin typeface="ParsQuran"/>
                <a:cs typeface="B Nazanin" panose="00000400000000000000" pitchFamily="2" charset="-78"/>
              </a:rPr>
              <a:t>مگر نمازگزاران، (22)</a:t>
            </a:r>
          </a:p>
          <a:p>
            <a:pPr marL="0" indent="0" algn="ctr">
              <a:buNone/>
            </a:pPr>
            <a:r>
              <a:rPr lang="fa-IR" dirty="0">
                <a:solidFill>
                  <a:schemeClr val="tx1"/>
                </a:solidFill>
                <a:latin typeface="ParsQuran"/>
                <a:cs typeface="B Nazanin" panose="00000400000000000000" pitchFamily="2" charset="-78"/>
              </a:rPr>
              <a:t>(سوره معارج)</a:t>
            </a:r>
          </a:p>
        </p:txBody>
      </p:sp>
    </p:spTree>
    <p:extLst>
      <p:ext uri="{BB962C8B-B14F-4D97-AF65-F5344CB8AC3E}">
        <p14:creationId xmlns:p14="http://schemas.microsoft.com/office/powerpoint/2010/main" val="776927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6E14-A3D1-4216-A934-E10B51A2C33F}"/>
              </a:ext>
            </a:extLst>
          </p:cNvPr>
          <p:cNvSpPr>
            <a:spLocks noGrp="1"/>
          </p:cNvSpPr>
          <p:nvPr>
            <p:ph type="title"/>
          </p:nvPr>
        </p:nvSpPr>
        <p:spPr/>
        <p:txBody>
          <a:bodyPr/>
          <a:lstStyle/>
          <a:p>
            <a:r>
              <a:rPr kumimoji="0" lang="fa-I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تأثیر نماز بر سلامت جسمی و روحی انسان</a:t>
            </a:r>
            <a:endParaRPr lang="fa-IR" dirty="0"/>
          </a:p>
        </p:txBody>
      </p:sp>
      <p:sp>
        <p:nvSpPr>
          <p:cNvPr id="3" name="Content Placeholder 2">
            <a:extLst>
              <a:ext uri="{FF2B5EF4-FFF2-40B4-BE49-F238E27FC236}">
                <a16:creationId xmlns:a16="http://schemas.microsoft.com/office/drawing/2014/main" id="{6DA385B8-0216-4348-A79B-874BEE0DFBC8}"/>
              </a:ext>
            </a:extLst>
          </p:cNvPr>
          <p:cNvSpPr>
            <a:spLocks noGrp="1"/>
          </p:cNvSpPr>
          <p:nvPr>
            <p:ph idx="1"/>
          </p:nvPr>
        </p:nvSpPr>
        <p:spPr>
          <a:xfrm>
            <a:off x="304800" y="1988840"/>
            <a:ext cx="8534400" cy="4564360"/>
          </a:xfrm>
        </p:spPr>
        <p:txBody>
          <a:bodyPr>
            <a:normAutofit/>
          </a:bodyPr>
          <a:lstStyle/>
          <a:p>
            <a:r>
              <a:rPr lang="fa-IR" sz="2400" b="1" dirty="0">
                <a:solidFill>
                  <a:schemeClr val="tx1"/>
                </a:solidFill>
                <a:cs typeface="B Nazanin" panose="00000400000000000000" pitchFamily="2" charset="-78"/>
              </a:rPr>
              <a:t>نماز و بهداشت</a:t>
            </a:r>
          </a:p>
          <a:p>
            <a:pPr marL="0" indent="0">
              <a:buNone/>
            </a:pPr>
            <a:endParaRPr lang="fa-IR" sz="2400" b="1" dirty="0">
              <a:solidFill>
                <a:schemeClr val="tx1"/>
              </a:solidFill>
              <a:cs typeface="B Nazanin" panose="00000400000000000000" pitchFamily="2" charset="-78"/>
            </a:endParaRPr>
          </a:p>
          <a:p>
            <a:r>
              <a:rPr lang="fa-IR" sz="2400" b="1" dirty="0">
                <a:solidFill>
                  <a:schemeClr val="tx1"/>
                </a:solidFill>
                <a:cs typeface="B Nazanin" panose="00000400000000000000" pitchFamily="2" charset="-78"/>
              </a:rPr>
              <a:t>از جمله مقدمات نماز طهارت و وضو است مثل انجام غسل های واجب و گرفتن وضو با آب پاک و مطلق</a:t>
            </a:r>
          </a:p>
        </p:txBody>
      </p:sp>
    </p:spTree>
    <p:extLst>
      <p:ext uri="{BB962C8B-B14F-4D97-AF65-F5344CB8AC3E}">
        <p14:creationId xmlns:p14="http://schemas.microsoft.com/office/powerpoint/2010/main" val="301580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937720"/>
            <a:ext cx="7543800" cy="1371600"/>
          </a:xfrm>
        </p:spPr>
        <p:txBody>
          <a:bodyPr/>
          <a:lstStyle/>
          <a:p>
            <a:pPr algn="ctr"/>
            <a:r>
              <a:rPr lang="fa-IR" sz="4800" b="1" dirty="0">
                <a:solidFill>
                  <a:schemeClr val="tx1"/>
                </a:solidFill>
                <a:cs typeface="B Nazanin" panose="00000400000000000000" pitchFamily="2" charset="-78"/>
              </a:rPr>
              <a:t>چرا نماز می خوانیم؟</a:t>
            </a:r>
            <a:endParaRPr lang="en-US" sz="4800" b="1" dirty="0">
              <a:solidFill>
                <a:schemeClr val="tx1"/>
              </a:solidFill>
              <a:cs typeface="B Nazanin" panose="00000400000000000000" pitchFamily="2" charset="-78"/>
            </a:endParaRPr>
          </a:p>
          <a:p>
            <a:endParaRPr lang="en-US" dirty="0"/>
          </a:p>
        </p:txBody>
      </p:sp>
      <p:sp>
        <p:nvSpPr>
          <p:cNvPr id="3" name="Title 2"/>
          <p:cNvSpPr>
            <a:spLocks noGrp="1"/>
          </p:cNvSpPr>
          <p:nvPr>
            <p:ph type="ctrTitle"/>
          </p:nvPr>
        </p:nvSpPr>
        <p:spPr>
          <a:xfrm>
            <a:off x="1371600" y="2924944"/>
            <a:ext cx="6400800" cy="1676400"/>
          </a:xfrm>
        </p:spPr>
        <p:txBody>
          <a:bodyPr>
            <a:normAutofit/>
          </a:bodyPr>
          <a:lstStyle/>
          <a:p>
            <a:r>
              <a:rPr lang="fa-IR" sz="5400" dirty="0">
                <a:effectLst/>
                <a:cs typeface="B Titr" panose="00000700000000000000" pitchFamily="2" charset="-78"/>
              </a:rPr>
              <a:t>نمازشناسی</a:t>
            </a:r>
            <a:endParaRPr lang="en-US" sz="5400" dirty="0">
              <a:cs typeface="B Titr" panose="00000700000000000000"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2D1A-F955-4C87-BB72-9C28D2166860}"/>
              </a:ext>
            </a:extLst>
          </p:cNvPr>
          <p:cNvSpPr>
            <a:spLocks noGrp="1"/>
          </p:cNvSpPr>
          <p:nvPr>
            <p:ph type="title"/>
          </p:nvPr>
        </p:nvSpPr>
        <p:spPr/>
        <p:txBody>
          <a:bodyPr/>
          <a:lstStyle/>
          <a:p>
            <a:r>
              <a:rPr kumimoji="0" lang="fa-I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تأثیر نماز بر سلامت جسمی و روحی انسان</a:t>
            </a:r>
            <a:endParaRPr lang="fa-IR" dirty="0"/>
          </a:p>
        </p:txBody>
      </p:sp>
      <p:sp>
        <p:nvSpPr>
          <p:cNvPr id="3" name="Content Placeholder 2">
            <a:extLst>
              <a:ext uri="{FF2B5EF4-FFF2-40B4-BE49-F238E27FC236}">
                <a16:creationId xmlns:a16="http://schemas.microsoft.com/office/drawing/2014/main" id="{18C1FD43-6892-4DFC-B9C0-EA7C33C4EBCD}"/>
              </a:ext>
            </a:extLst>
          </p:cNvPr>
          <p:cNvSpPr>
            <a:spLocks noGrp="1"/>
          </p:cNvSpPr>
          <p:nvPr>
            <p:ph idx="1"/>
          </p:nvPr>
        </p:nvSpPr>
        <p:spPr/>
        <p:txBody>
          <a:bodyPr>
            <a:normAutofit/>
          </a:bodyPr>
          <a:lstStyle/>
          <a:p>
            <a:r>
              <a:rPr lang="fa-IR" sz="2400" b="1" dirty="0">
                <a:solidFill>
                  <a:schemeClr val="tx1"/>
                </a:solidFill>
                <a:cs typeface="B Nazanin" panose="00000400000000000000" pitchFamily="2" charset="-78"/>
              </a:rPr>
              <a:t>نماز و پاکی درون</a:t>
            </a:r>
          </a:p>
          <a:p>
            <a:pPr marL="0" indent="0">
              <a:buNone/>
            </a:pPr>
            <a:endParaRPr lang="fa-IR"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 </a:t>
            </a:r>
            <a:r>
              <a:rPr lang="fa-IR" sz="2400" b="0" i="0" dirty="0">
                <a:solidFill>
                  <a:schemeClr val="tx1"/>
                </a:solidFill>
                <a:effectLst/>
                <a:latin typeface="ParsQuran"/>
                <a:cs typeface="B Nazanin" panose="00000400000000000000" pitchFamily="2" charset="-78"/>
              </a:rPr>
              <a:t>وَاللَّهُ يُحِبُّ الْمُطَّهِّرِينَ</a:t>
            </a:r>
          </a:p>
          <a:p>
            <a:pPr marL="0" indent="0" algn="ctr">
              <a:buNone/>
            </a:pPr>
            <a:r>
              <a:rPr lang="fa-IR" sz="2400" dirty="0">
                <a:solidFill>
                  <a:schemeClr val="tx1"/>
                </a:solidFill>
                <a:latin typeface="ParsQuran"/>
                <a:cs typeface="B Nazanin" panose="00000400000000000000" pitchFamily="2" charset="-78"/>
              </a:rPr>
              <a:t>... و خداوند پاکیزگان را دوست دارد</a:t>
            </a:r>
          </a:p>
          <a:p>
            <a:pPr marL="0" indent="0" algn="ctr">
              <a:buNone/>
            </a:pPr>
            <a:r>
              <a:rPr lang="fa-IR" sz="2400" dirty="0">
                <a:solidFill>
                  <a:schemeClr val="tx1"/>
                </a:solidFill>
                <a:latin typeface="ParsQuran"/>
                <a:cs typeface="B Nazanin" panose="00000400000000000000" pitchFamily="2" charset="-78"/>
              </a:rPr>
              <a:t>(سوره توبه آیه 108)</a:t>
            </a:r>
          </a:p>
        </p:txBody>
      </p:sp>
    </p:spTree>
    <p:extLst>
      <p:ext uri="{BB962C8B-B14F-4D97-AF65-F5344CB8AC3E}">
        <p14:creationId xmlns:p14="http://schemas.microsoft.com/office/powerpoint/2010/main" val="1203894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69F6-388A-46E6-BC03-7AE0CE070DBC}"/>
              </a:ext>
            </a:extLst>
          </p:cNvPr>
          <p:cNvSpPr>
            <a:spLocks noGrp="1"/>
          </p:cNvSpPr>
          <p:nvPr>
            <p:ph type="title"/>
          </p:nvPr>
        </p:nvSpPr>
        <p:spPr/>
        <p:txBody>
          <a:bodyPr/>
          <a:lstStyle/>
          <a:p>
            <a:r>
              <a:rPr kumimoji="0" lang="fa-I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تأثیر نماز بر سلامت جسمی و روحی انسان</a:t>
            </a:r>
            <a:endParaRPr lang="fa-IR" dirty="0"/>
          </a:p>
        </p:txBody>
      </p:sp>
      <p:sp>
        <p:nvSpPr>
          <p:cNvPr id="3" name="Content Placeholder 2">
            <a:extLst>
              <a:ext uri="{FF2B5EF4-FFF2-40B4-BE49-F238E27FC236}">
                <a16:creationId xmlns:a16="http://schemas.microsoft.com/office/drawing/2014/main" id="{8A3FA6BB-7CCC-4265-8902-221471E110E4}"/>
              </a:ext>
            </a:extLst>
          </p:cNvPr>
          <p:cNvSpPr>
            <a:spLocks noGrp="1"/>
          </p:cNvSpPr>
          <p:nvPr>
            <p:ph idx="1"/>
          </p:nvPr>
        </p:nvSpPr>
        <p:spPr/>
        <p:txBody>
          <a:bodyPr>
            <a:noAutofit/>
          </a:bodyPr>
          <a:lstStyle/>
          <a:p>
            <a:r>
              <a:rPr lang="fa-IR" sz="2400" dirty="0">
                <a:solidFill>
                  <a:schemeClr val="tx1"/>
                </a:solidFill>
                <a:cs typeface="B Nazanin" panose="00000400000000000000" pitchFamily="2" charset="-78"/>
              </a:rPr>
              <a:t>نشاط روحی و جسمی</a:t>
            </a:r>
          </a:p>
          <a:p>
            <a:pPr marL="0" indent="0" algn="ctr">
              <a:buNone/>
            </a:pPr>
            <a:r>
              <a:rPr lang="fa-IR" b="0" i="0" dirty="0">
                <a:solidFill>
                  <a:schemeClr val="tx1"/>
                </a:solidFill>
                <a:effectLst/>
                <a:latin typeface="ParsQuran"/>
                <a:cs typeface="B Nazanin" panose="00000400000000000000" pitchFamily="2" charset="-78"/>
              </a:rPr>
              <a:t>إِنَّ الْمُنَافِقِينَ يُخَادِعُونَ اللَّهَ وَهُوَ خَادِعُهُمْ وَإِذَا قَامُوا إِلَى الصَّلَاةِ قَامُوا كُسَالَى يُرَاءُونَ النَّاسَ وَلَا يَذْكُرُونَ اللَّهَ إِلَّا قَلِيلًا</a:t>
            </a:r>
          </a:p>
          <a:p>
            <a:pPr marL="0" indent="0" algn="ctr">
              <a:buNone/>
            </a:pPr>
            <a:r>
              <a:rPr lang="fa-IR" dirty="0">
                <a:solidFill>
                  <a:schemeClr val="tx1"/>
                </a:solidFill>
                <a:latin typeface="ParsQuran"/>
                <a:cs typeface="B Nazanin" panose="00000400000000000000" pitchFamily="2" charset="-78"/>
              </a:rPr>
              <a:t>منافقان می خواهند خدا را فریب دهند؛ در حالی که او آنها را فریب می دهد؛ و هنگامی که به نماز برمی خیزند، با کسالت برمی خیزند؛ و در برابر مردم ریا می کنند؛ و خدا را جز اندکی یاد نمی نمایند</a:t>
            </a:r>
          </a:p>
          <a:p>
            <a:pPr marL="0" indent="0" algn="ctr">
              <a:buNone/>
            </a:pPr>
            <a:r>
              <a:rPr lang="fa-IR" dirty="0">
                <a:solidFill>
                  <a:schemeClr val="tx1"/>
                </a:solidFill>
                <a:latin typeface="ParsQuran"/>
                <a:cs typeface="B Nazanin" panose="00000400000000000000" pitchFamily="2" charset="-78"/>
              </a:rPr>
              <a:t>(سوره نساء آیه 142)</a:t>
            </a:r>
          </a:p>
          <a:p>
            <a:pPr marL="0" indent="0" algn="ctr">
              <a:buNone/>
            </a:pPr>
            <a:r>
              <a:rPr lang="fa-IR" b="0" i="0" dirty="0">
                <a:solidFill>
                  <a:schemeClr val="tx1"/>
                </a:solidFill>
                <a:effectLst/>
                <a:latin typeface="ParsQuran"/>
                <a:cs typeface="B Nazanin" panose="00000400000000000000" pitchFamily="2" charset="-78"/>
              </a:rPr>
              <a:t>وَمَا مَنَعَهُمْ أَنْ تُقْبَلَ مِنْهُمْ نَفَقَاتُهُمْ إِلَّا أَنَّهُمْ كَفَرُوا بِاللَّهِ وَبِرَسُولِهِ وَلَا يَأْتُونَ الصَّلَاةَ إِلَّا وَهُمْ كُسَالَى وَلَا يُنْفِقُونَ إِلَّا وَهُمْ كَارِهُونَ</a:t>
            </a:r>
          </a:p>
          <a:p>
            <a:pPr marL="0" indent="0" algn="ctr">
              <a:buNone/>
            </a:pPr>
            <a:r>
              <a:rPr lang="fa-IR" dirty="0">
                <a:solidFill>
                  <a:schemeClr val="tx1"/>
                </a:solidFill>
                <a:latin typeface="ParsQuran"/>
                <a:cs typeface="B Nazanin" panose="00000400000000000000" pitchFamily="2" charset="-78"/>
              </a:rPr>
              <a:t>(سوره توبه  آیه 54</a:t>
            </a:r>
            <a:r>
              <a:rPr lang="fa-IR" dirty="0">
                <a:solidFill>
                  <a:srgbClr val="000000"/>
                </a:solidFill>
                <a:latin typeface="ParsQuran"/>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2802290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E761-527B-4324-B509-47D6706B140B}"/>
              </a:ext>
            </a:extLst>
          </p:cNvPr>
          <p:cNvSpPr>
            <a:spLocks noGrp="1"/>
          </p:cNvSpPr>
          <p:nvPr>
            <p:ph type="title"/>
          </p:nvPr>
        </p:nvSpPr>
        <p:spPr/>
        <p:txBody>
          <a:bodyPr/>
          <a:lstStyle/>
          <a:p>
            <a:r>
              <a:rPr kumimoji="0" lang="fa-IR"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2  Titr" panose="00000700000000000000" pitchFamily="2" charset="-78"/>
              </a:rPr>
              <a:t>تأثیر نماز بر سلامت جسمی و روحی انسان</a:t>
            </a:r>
            <a:endParaRPr lang="fa-IR" dirty="0"/>
          </a:p>
        </p:txBody>
      </p:sp>
      <p:sp>
        <p:nvSpPr>
          <p:cNvPr id="3" name="Content Placeholder 2">
            <a:extLst>
              <a:ext uri="{FF2B5EF4-FFF2-40B4-BE49-F238E27FC236}">
                <a16:creationId xmlns:a16="http://schemas.microsoft.com/office/drawing/2014/main" id="{28CB618C-26A4-4C8F-8445-E8B4BCE270D0}"/>
              </a:ext>
            </a:extLst>
          </p:cNvPr>
          <p:cNvSpPr>
            <a:spLocks noGrp="1"/>
          </p:cNvSpPr>
          <p:nvPr>
            <p:ph idx="1"/>
          </p:nvPr>
        </p:nvSpPr>
        <p:spPr/>
        <p:txBody>
          <a:bodyPr>
            <a:normAutofit/>
          </a:bodyPr>
          <a:lstStyle/>
          <a:p>
            <a:r>
              <a:rPr lang="fa-IR" sz="2400" b="1" dirty="0">
                <a:solidFill>
                  <a:schemeClr val="tx1"/>
                </a:solidFill>
                <a:cs typeface="B Nazanin" panose="00000400000000000000" pitchFamily="2" charset="-78"/>
              </a:rPr>
              <a:t>نوع تغذیه حلال</a:t>
            </a:r>
          </a:p>
          <a:p>
            <a:r>
              <a:rPr lang="fa-IR" sz="2400" dirty="0">
                <a:solidFill>
                  <a:schemeClr val="tx1"/>
                </a:solidFill>
                <a:cs typeface="B Nazanin" panose="00000400000000000000" pitchFamily="2" charset="-78"/>
              </a:rPr>
              <a:t>شخص نمازخوان باید تغذیه حلال داشته باشد و الا بنا به احادیث عبادت با لقمه حرام مثل ساختن خانه بر روی شن است</a:t>
            </a:r>
          </a:p>
          <a:p>
            <a:r>
              <a:rPr lang="fa-IR" sz="2400" dirty="0">
                <a:solidFill>
                  <a:schemeClr val="tx1"/>
                </a:solidFill>
                <a:cs typeface="B Nazanin" panose="00000400000000000000" pitchFamily="2" charset="-78"/>
              </a:rPr>
              <a:t>امام حسین (ع) به لشکر یزید فرمودند:</a:t>
            </a:r>
          </a:p>
          <a:p>
            <a:pPr marL="0" indent="0" algn="ctr">
              <a:buNone/>
            </a:pPr>
            <a:r>
              <a:rPr lang="fa-IR" sz="2400" dirty="0">
                <a:solidFill>
                  <a:schemeClr val="tx1"/>
                </a:solidFill>
                <a:cs typeface="B Nazanin" panose="00000400000000000000" pitchFamily="2" charset="-78"/>
              </a:rPr>
              <a:t>فقد مُلِئَت بُطونُکُم مِن الحرامِ و طُبِعَ علی قُلوبِکُم</a:t>
            </a:r>
          </a:p>
          <a:p>
            <a:pPr marL="0" indent="0" algn="ctr">
              <a:buNone/>
            </a:pPr>
            <a:r>
              <a:rPr lang="fa-IR" sz="2400" dirty="0">
                <a:solidFill>
                  <a:schemeClr val="tx1"/>
                </a:solidFill>
                <a:cs typeface="B Nazanin" panose="00000400000000000000" pitchFamily="2" charset="-78"/>
              </a:rPr>
              <a:t>شکم هایتان از حرام پر شده و بر دل هایتان مُهر [غفلت] خورده است.</a:t>
            </a:r>
          </a:p>
          <a:p>
            <a:pPr marL="0" indent="0" algn="ctr">
              <a:buNone/>
            </a:pPr>
            <a:r>
              <a:rPr lang="fa-IR" sz="2400" dirty="0">
                <a:solidFill>
                  <a:schemeClr val="tx1"/>
                </a:solidFill>
                <a:cs typeface="B Nazanin" panose="00000400000000000000" pitchFamily="2" charset="-78"/>
              </a:rPr>
              <a:t>(بحارالأنوار، ج 45)</a:t>
            </a:r>
          </a:p>
        </p:txBody>
      </p:sp>
    </p:spTree>
    <p:extLst>
      <p:ext uri="{BB962C8B-B14F-4D97-AF65-F5344CB8AC3E}">
        <p14:creationId xmlns:p14="http://schemas.microsoft.com/office/powerpoint/2010/main" val="477699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4F423-A683-4138-A35E-8819EC4E0D1E}"/>
              </a:ext>
            </a:extLst>
          </p:cNvPr>
          <p:cNvSpPr>
            <a:spLocks noGrp="1"/>
          </p:cNvSpPr>
          <p:nvPr>
            <p:ph type="body" idx="1"/>
          </p:nvPr>
        </p:nvSpPr>
        <p:spPr>
          <a:xfrm>
            <a:off x="838200" y="4724400"/>
            <a:ext cx="7543800" cy="1008856"/>
          </a:xfrm>
        </p:spPr>
        <p:txBody>
          <a:bodyPr>
            <a:normAutofit/>
          </a:bodyPr>
          <a:lstStyle/>
          <a:p>
            <a:pPr algn="ctr"/>
            <a:r>
              <a:rPr lang="fa-IR" sz="3600" dirty="0">
                <a:solidFill>
                  <a:schemeClr val="tx1"/>
                </a:solidFill>
                <a:cs typeface="B Titr" panose="00000700000000000000" pitchFamily="2" charset="-78"/>
              </a:rPr>
              <a:t>آموزش نماز در حد واجبات و ضرورت</a:t>
            </a:r>
          </a:p>
        </p:txBody>
      </p:sp>
      <p:sp>
        <p:nvSpPr>
          <p:cNvPr id="3" name="Title 2">
            <a:extLst>
              <a:ext uri="{FF2B5EF4-FFF2-40B4-BE49-F238E27FC236}">
                <a16:creationId xmlns:a16="http://schemas.microsoft.com/office/drawing/2014/main" id="{D015BBFE-1856-4F4D-8E95-5961D57536D4}"/>
              </a:ext>
            </a:extLst>
          </p:cNvPr>
          <p:cNvSpPr>
            <a:spLocks noGrp="1"/>
          </p:cNvSpPr>
          <p:nvPr>
            <p:ph type="ctrTitle"/>
          </p:nvPr>
        </p:nvSpPr>
        <p:spPr>
          <a:xfrm>
            <a:off x="1371600" y="2996952"/>
            <a:ext cx="6400800" cy="1422648"/>
          </a:xfrm>
        </p:spPr>
        <p:txBody>
          <a:bodyPr>
            <a:normAutofit/>
          </a:bodyPr>
          <a:lstStyle/>
          <a:p>
            <a:r>
              <a:rPr lang="fa-IR" sz="5400" dirty="0">
                <a:cs typeface="B Titr" panose="00000700000000000000" pitchFamily="2" charset="-78"/>
              </a:rPr>
              <a:t>فصل دوم</a:t>
            </a:r>
          </a:p>
        </p:txBody>
      </p:sp>
    </p:spTree>
    <p:extLst>
      <p:ext uri="{BB962C8B-B14F-4D97-AF65-F5344CB8AC3E}">
        <p14:creationId xmlns:p14="http://schemas.microsoft.com/office/powerpoint/2010/main" val="3898974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94AB-F1BF-47D5-81B4-3E87DD646D00}"/>
              </a:ext>
            </a:extLst>
          </p:cNvPr>
          <p:cNvSpPr>
            <a:spLocks noGrp="1"/>
          </p:cNvSpPr>
          <p:nvPr>
            <p:ph type="title"/>
          </p:nvPr>
        </p:nvSpPr>
        <p:spPr/>
        <p:txBody>
          <a:bodyPr/>
          <a:lstStyle/>
          <a:p>
            <a:r>
              <a:rPr lang="fa-IR" dirty="0">
                <a:cs typeface="B Titr" panose="00000700000000000000" pitchFamily="2" charset="-78"/>
              </a:rPr>
              <a:t>از چه سنی نماز بخوانیم؟</a:t>
            </a:r>
          </a:p>
        </p:txBody>
      </p:sp>
      <p:sp>
        <p:nvSpPr>
          <p:cNvPr id="3" name="Content Placeholder 2">
            <a:extLst>
              <a:ext uri="{FF2B5EF4-FFF2-40B4-BE49-F238E27FC236}">
                <a16:creationId xmlns:a16="http://schemas.microsoft.com/office/drawing/2014/main" id="{7840EFE0-614D-48A0-B394-6ABDF042C50E}"/>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انسان وقتی به سن بلوغ می رسد که به سن تکلیف معروف است نماز بر او واجب می شود.</a:t>
            </a:r>
          </a:p>
          <a:p>
            <a:r>
              <a:rPr lang="fa-IR" sz="2400" dirty="0">
                <a:solidFill>
                  <a:schemeClr val="tx1"/>
                </a:solidFill>
                <a:cs typeface="B Nazanin" panose="00000400000000000000" pitchFamily="2" charset="-78"/>
              </a:rPr>
              <a:t>پسرها پس از سن 15 سالگی قمری و دخترها پس از پایان 9 سالگی به سن تکلیف می رسند.</a:t>
            </a:r>
          </a:p>
          <a:p>
            <a:r>
              <a:rPr lang="fa-IR" sz="2400" dirty="0">
                <a:solidFill>
                  <a:schemeClr val="tx1"/>
                </a:solidFill>
                <a:cs typeface="B Nazanin" panose="00000400000000000000" pitchFamily="2" charset="-78"/>
              </a:rPr>
              <a:t>15 سال شمسی برابر با 14 سال و 7 ماه قمری است و 9 سال شمسی برابر با 8 سال و 9 ماه قمری است.</a:t>
            </a:r>
          </a:p>
        </p:txBody>
      </p:sp>
    </p:spTree>
    <p:extLst>
      <p:ext uri="{BB962C8B-B14F-4D97-AF65-F5344CB8AC3E}">
        <p14:creationId xmlns:p14="http://schemas.microsoft.com/office/powerpoint/2010/main" val="2118536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E56FEE-3BA7-4EDE-B22E-07CFC25A9B01}"/>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5D04DB25-9590-4631-BDF3-DFAC36C52445}"/>
              </a:ext>
            </a:extLst>
          </p:cNvPr>
          <p:cNvSpPr>
            <a:spLocks noGrp="1"/>
          </p:cNvSpPr>
          <p:nvPr>
            <p:ph type="ctrTitle"/>
          </p:nvPr>
        </p:nvSpPr>
        <p:spPr>
          <a:xfrm>
            <a:off x="1371600" y="3048000"/>
            <a:ext cx="6400800" cy="1371600"/>
          </a:xfrm>
        </p:spPr>
        <p:txBody>
          <a:bodyPr>
            <a:normAutofit/>
          </a:bodyPr>
          <a:lstStyle/>
          <a:p>
            <a:r>
              <a:rPr lang="fa-IR" sz="5400" dirty="0">
                <a:cs typeface="B Titr" panose="00000700000000000000" pitchFamily="2" charset="-78"/>
              </a:rPr>
              <a:t>طهارت</a:t>
            </a:r>
          </a:p>
        </p:txBody>
      </p:sp>
    </p:spTree>
    <p:extLst>
      <p:ext uri="{BB962C8B-B14F-4D97-AF65-F5344CB8AC3E}">
        <p14:creationId xmlns:p14="http://schemas.microsoft.com/office/powerpoint/2010/main" val="3672556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70DC-0076-4E86-AF8A-B700BB2A1A68}"/>
              </a:ext>
            </a:extLst>
          </p:cNvPr>
          <p:cNvSpPr>
            <a:spLocks noGrp="1"/>
          </p:cNvSpPr>
          <p:nvPr>
            <p:ph type="title"/>
          </p:nvPr>
        </p:nvSpPr>
        <p:spPr/>
        <p:txBody>
          <a:bodyPr/>
          <a:lstStyle/>
          <a:p>
            <a:r>
              <a:rPr lang="fa-IR" dirty="0">
                <a:cs typeface="B Titr" panose="00000700000000000000" pitchFamily="2" charset="-78"/>
              </a:rPr>
              <a:t>طهارت</a:t>
            </a:r>
          </a:p>
        </p:txBody>
      </p:sp>
      <p:sp>
        <p:nvSpPr>
          <p:cNvPr id="3" name="Content Placeholder 2">
            <a:extLst>
              <a:ext uri="{FF2B5EF4-FFF2-40B4-BE49-F238E27FC236}">
                <a16:creationId xmlns:a16="http://schemas.microsoft.com/office/drawing/2014/main" id="{8239E96B-A138-40C6-96F4-3E32031D35DC}"/>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برای خواندن نماز شرایطی لازم است که از جمله آن ها طهارت و پاکیزگی است.</a:t>
            </a:r>
          </a:p>
          <a:p>
            <a:r>
              <a:rPr lang="fa-IR" sz="2400" dirty="0">
                <a:solidFill>
                  <a:schemeClr val="tx1"/>
                </a:solidFill>
                <a:cs typeface="B Nazanin" panose="00000400000000000000" pitchFamily="2" charset="-78"/>
              </a:rPr>
              <a:t>پاکیزگی برای بدن، لباس و مکان نمازگزار لازم است.</a:t>
            </a:r>
          </a:p>
          <a:p>
            <a:r>
              <a:rPr lang="fa-IR" sz="2400" dirty="0">
                <a:solidFill>
                  <a:schemeClr val="tx1"/>
                </a:solidFill>
                <a:cs typeface="B Nazanin" panose="00000400000000000000" pitchFamily="2" charset="-78"/>
              </a:rPr>
              <a:t>گاهی لازم است انسان برای طهارت غسل کند که به دو روش می توان غسل کرد:</a:t>
            </a:r>
          </a:p>
          <a:p>
            <a:pPr marL="0" indent="0">
              <a:buNone/>
            </a:pPr>
            <a:r>
              <a:rPr lang="fa-IR" sz="2400" dirty="0">
                <a:solidFill>
                  <a:schemeClr val="tx1"/>
                </a:solidFill>
                <a:cs typeface="B Nazanin" panose="00000400000000000000" pitchFamily="2" charset="-78"/>
              </a:rPr>
              <a:t>     1- غسل ترتیبی</a:t>
            </a:r>
          </a:p>
          <a:p>
            <a:pPr marL="0" indent="0">
              <a:buNone/>
            </a:pPr>
            <a:r>
              <a:rPr lang="fa-IR" sz="2400" dirty="0">
                <a:solidFill>
                  <a:schemeClr val="tx1"/>
                </a:solidFill>
                <a:cs typeface="B Nazanin" panose="00000400000000000000" pitchFamily="2" charset="-78"/>
              </a:rPr>
              <a:t>     2- غسل ارتماسی</a:t>
            </a:r>
          </a:p>
          <a:p>
            <a:r>
              <a:rPr lang="fa-IR" sz="2400" dirty="0">
                <a:solidFill>
                  <a:schemeClr val="tx1"/>
                </a:solidFill>
                <a:cs typeface="B Nazanin" panose="00000400000000000000" pitchFamily="2" charset="-78"/>
              </a:rPr>
              <a:t>قبل از هر نوع غسل باید نیت قربة الی الله کرد (برای رضای خدا)</a:t>
            </a:r>
          </a:p>
          <a:p>
            <a:pPr marL="0" indent="0">
              <a:buNone/>
            </a:pPr>
            <a:endParaRPr lang="fa-IR" dirty="0"/>
          </a:p>
        </p:txBody>
      </p:sp>
    </p:spTree>
    <p:extLst>
      <p:ext uri="{BB962C8B-B14F-4D97-AF65-F5344CB8AC3E}">
        <p14:creationId xmlns:p14="http://schemas.microsoft.com/office/powerpoint/2010/main" val="1903071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4330-06E8-4365-AA6B-2EEAAC6FB11B}"/>
              </a:ext>
            </a:extLst>
          </p:cNvPr>
          <p:cNvSpPr>
            <a:spLocks noGrp="1"/>
          </p:cNvSpPr>
          <p:nvPr>
            <p:ph type="title"/>
          </p:nvPr>
        </p:nvSpPr>
        <p:spPr/>
        <p:txBody>
          <a:bodyPr/>
          <a:lstStyle/>
          <a:p>
            <a:r>
              <a:rPr lang="fa-IR" dirty="0">
                <a:cs typeface="B Titr" panose="00000700000000000000" pitchFamily="2" charset="-78"/>
              </a:rPr>
              <a:t>غسل ترتیبی</a:t>
            </a:r>
          </a:p>
        </p:txBody>
      </p:sp>
      <p:sp>
        <p:nvSpPr>
          <p:cNvPr id="3" name="Content Placeholder 2">
            <a:extLst>
              <a:ext uri="{FF2B5EF4-FFF2-40B4-BE49-F238E27FC236}">
                <a16:creationId xmlns:a16="http://schemas.microsoft.com/office/drawing/2014/main" id="{0E7885A9-0805-417C-AD06-73E21B2BD6F3}"/>
              </a:ext>
            </a:extLst>
          </p:cNvPr>
          <p:cNvSpPr>
            <a:spLocks noGrp="1"/>
          </p:cNvSpPr>
          <p:nvPr>
            <p:ph idx="1"/>
          </p:nvPr>
        </p:nvSpPr>
        <p:spPr/>
        <p:txBody>
          <a:bodyPr>
            <a:normAutofit/>
          </a:bodyPr>
          <a:lstStyle/>
          <a:p>
            <a:r>
              <a:rPr lang="fa-IR" sz="3200" dirty="0">
                <a:solidFill>
                  <a:schemeClr val="tx1"/>
                </a:solidFill>
                <a:cs typeface="B Nazanin" panose="00000400000000000000" pitchFamily="2" charset="-78"/>
              </a:rPr>
              <a:t>در غسل ترتیبی ابتدا سر و گردن و بعد نیمه راست و بعد نیمه چپ بدن را با آب تمیز و پاک طوری باید شست که مطمئن شویم به تمام نقاط بدن آب رسیده است.</a:t>
            </a:r>
          </a:p>
        </p:txBody>
      </p:sp>
    </p:spTree>
    <p:extLst>
      <p:ext uri="{BB962C8B-B14F-4D97-AF65-F5344CB8AC3E}">
        <p14:creationId xmlns:p14="http://schemas.microsoft.com/office/powerpoint/2010/main" val="2633174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FC9-09FA-4CA9-9DA0-52E57BC41B83}"/>
              </a:ext>
            </a:extLst>
          </p:cNvPr>
          <p:cNvSpPr>
            <a:spLocks noGrp="1"/>
          </p:cNvSpPr>
          <p:nvPr>
            <p:ph type="title"/>
          </p:nvPr>
        </p:nvSpPr>
        <p:spPr/>
        <p:txBody>
          <a:bodyPr/>
          <a:lstStyle/>
          <a:p>
            <a:r>
              <a:rPr lang="fa-IR" dirty="0">
                <a:cs typeface="B Titr" panose="00000700000000000000" pitchFamily="2" charset="-78"/>
              </a:rPr>
              <a:t>غسل ارتماسی</a:t>
            </a:r>
          </a:p>
        </p:txBody>
      </p:sp>
      <p:sp>
        <p:nvSpPr>
          <p:cNvPr id="3" name="Content Placeholder 2">
            <a:extLst>
              <a:ext uri="{FF2B5EF4-FFF2-40B4-BE49-F238E27FC236}">
                <a16:creationId xmlns:a16="http://schemas.microsoft.com/office/drawing/2014/main" id="{189F143B-D9D9-4569-93C2-283959055A1E}"/>
              </a:ext>
            </a:extLst>
          </p:cNvPr>
          <p:cNvSpPr>
            <a:spLocks noGrp="1"/>
          </p:cNvSpPr>
          <p:nvPr>
            <p:ph idx="1"/>
          </p:nvPr>
        </p:nvSpPr>
        <p:spPr/>
        <p:txBody>
          <a:bodyPr>
            <a:normAutofit/>
          </a:bodyPr>
          <a:lstStyle/>
          <a:p>
            <a:r>
              <a:rPr lang="fa-IR" sz="3200" dirty="0">
                <a:solidFill>
                  <a:schemeClr val="tx1"/>
                </a:solidFill>
                <a:cs typeface="B Nazanin" panose="00000400000000000000" pitchFamily="2" charset="-78"/>
              </a:rPr>
              <a:t>برای انجام غسل ارتماسی آب باید به اندازه ای باشد که همه بدن زیر آب فرو رود.</a:t>
            </a:r>
          </a:p>
          <a:p>
            <a:pPr marL="0" indent="0">
              <a:buNone/>
            </a:pPr>
            <a:r>
              <a:rPr lang="fa-IR" sz="3200" dirty="0">
                <a:solidFill>
                  <a:schemeClr val="tx1"/>
                </a:solidFill>
                <a:cs typeface="B Nazanin" panose="00000400000000000000" pitchFamily="2" charset="-78"/>
              </a:rPr>
              <a:t>      مثل داخل نهر آب، دریا یا استخر</a:t>
            </a:r>
          </a:p>
          <a:p>
            <a:r>
              <a:rPr lang="fa-IR" sz="3200" dirty="0">
                <a:solidFill>
                  <a:schemeClr val="tx1"/>
                </a:solidFill>
                <a:cs typeface="B Nazanin" panose="00000400000000000000" pitchFamily="2" charset="-78"/>
              </a:rPr>
              <a:t>در غسل ارتماسی باید آب به کف پاها هم برسد و لباس یا هر چیز دیگری نباید مانع از رسیدن آب به بدن شود.</a:t>
            </a:r>
          </a:p>
        </p:txBody>
      </p:sp>
    </p:spTree>
    <p:extLst>
      <p:ext uri="{BB962C8B-B14F-4D97-AF65-F5344CB8AC3E}">
        <p14:creationId xmlns:p14="http://schemas.microsoft.com/office/powerpoint/2010/main" val="913732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4F27-774C-435B-A396-FC2E651FE175}"/>
              </a:ext>
            </a:extLst>
          </p:cNvPr>
          <p:cNvSpPr>
            <a:spLocks noGrp="1"/>
          </p:cNvSpPr>
          <p:nvPr>
            <p:ph type="title"/>
          </p:nvPr>
        </p:nvSpPr>
        <p:spPr/>
        <p:txBody>
          <a:bodyPr/>
          <a:lstStyle/>
          <a:p>
            <a:r>
              <a:rPr lang="fa-IR" dirty="0">
                <a:cs typeface="B Titr" panose="00000700000000000000" pitchFamily="2" charset="-78"/>
              </a:rPr>
              <a:t>لباس نمازگزار</a:t>
            </a:r>
          </a:p>
        </p:txBody>
      </p:sp>
      <p:sp>
        <p:nvSpPr>
          <p:cNvPr id="3" name="Content Placeholder 2">
            <a:extLst>
              <a:ext uri="{FF2B5EF4-FFF2-40B4-BE49-F238E27FC236}">
                <a16:creationId xmlns:a16="http://schemas.microsoft.com/office/drawing/2014/main" id="{07CE50E5-E398-4245-966F-A198188900DF}"/>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لباسی که انسان می خواهد نماز بخواند باید:</a:t>
            </a:r>
          </a:p>
          <a:p>
            <a:pPr marL="0" indent="0">
              <a:buNone/>
            </a:pPr>
            <a:r>
              <a:rPr lang="fa-IR" sz="2400" dirty="0">
                <a:solidFill>
                  <a:schemeClr val="tx1"/>
                </a:solidFill>
                <a:cs typeface="B Nazanin" panose="00000400000000000000" pitchFamily="2" charset="-78"/>
              </a:rPr>
              <a:t>     1- پاک باشد</a:t>
            </a:r>
          </a:p>
          <a:p>
            <a:pPr marL="0" indent="0">
              <a:buNone/>
            </a:pPr>
            <a:r>
              <a:rPr lang="fa-IR" sz="2400" dirty="0">
                <a:solidFill>
                  <a:schemeClr val="tx1"/>
                </a:solidFill>
                <a:cs typeface="B Nazanin" panose="00000400000000000000" pitchFamily="2" charset="-78"/>
              </a:rPr>
              <a:t>     2- غصبی نباشد</a:t>
            </a:r>
          </a:p>
          <a:p>
            <a:pPr marL="0" indent="0">
              <a:buNone/>
            </a:pPr>
            <a:r>
              <a:rPr lang="fa-IR" sz="2400" dirty="0">
                <a:solidFill>
                  <a:schemeClr val="tx1"/>
                </a:solidFill>
                <a:cs typeface="B Nazanin" panose="00000400000000000000" pitchFamily="2" charset="-78"/>
              </a:rPr>
              <a:t>     3- از اجزاء مردار نباشد</a:t>
            </a:r>
          </a:p>
          <a:p>
            <a:r>
              <a:rPr lang="fa-IR" sz="2400" dirty="0">
                <a:solidFill>
                  <a:schemeClr val="tx1"/>
                </a:solidFill>
                <a:cs typeface="B Nazanin" panose="00000400000000000000" pitchFamily="2" charset="-78"/>
              </a:rPr>
              <a:t>حد واجب برای مرد پوشاندن عورت است. بهتر است از ناف تا زانو را هم بپوشاند.</a:t>
            </a:r>
          </a:p>
          <a:p>
            <a:r>
              <a:rPr lang="fa-IR" sz="2400" dirty="0">
                <a:solidFill>
                  <a:schemeClr val="tx1"/>
                </a:solidFill>
                <a:cs typeface="B Nazanin" panose="00000400000000000000" pitchFamily="2" charset="-78"/>
              </a:rPr>
              <a:t>حد واجب برای زن پوشاندن همه بدن است. (قرص صورت و دست ها و پاها تا مچ واجب نیست پوشانده شود)</a:t>
            </a:r>
          </a:p>
        </p:txBody>
      </p:sp>
    </p:spTree>
    <p:extLst>
      <p:ext uri="{BB962C8B-B14F-4D97-AF65-F5344CB8AC3E}">
        <p14:creationId xmlns:p14="http://schemas.microsoft.com/office/powerpoint/2010/main" val="259383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شکر نعمت پروردگار عالم</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«إِنَّنِي أَنَا اللَّهُ لَا إِلَهَ إِلَّا أَنَا فَاعْبُدْنِي وَأَقِمِ الصَّلَاةَ لِذِكْرِي»</a:t>
            </a:r>
            <a:endParaRPr lang="en-US" sz="2400"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من الله هستم، معبودي جز من نيست، مرا پرستش كن و نماز را براي ياد من به پادار.</a:t>
            </a:r>
          </a:p>
          <a:p>
            <a:pPr marL="0" indent="0" algn="ctr">
              <a:buNone/>
            </a:pPr>
            <a:r>
              <a:rPr lang="fa-IR" sz="2400" dirty="0">
                <a:solidFill>
                  <a:schemeClr val="tx1"/>
                </a:solidFill>
                <a:cs typeface="B Nazanin" panose="00000400000000000000" pitchFamily="2" charset="-78"/>
              </a:rPr>
              <a:t>(سوره طه، آیه 14)</a:t>
            </a:r>
            <a:endParaRPr lang="en-US" sz="2400" dirty="0">
              <a:solidFill>
                <a:schemeClr val="tx1"/>
              </a:solidFill>
              <a:cs typeface="B Nazanin" panose="00000400000000000000"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77B6-F5DC-4806-976B-ED80DA494016}"/>
              </a:ext>
            </a:extLst>
          </p:cNvPr>
          <p:cNvSpPr>
            <a:spLocks noGrp="1"/>
          </p:cNvSpPr>
          <p:nvPr>
            <p:ph type="title"/>
          </p:nvPr>
        </p:nvSpPr>
        <p:spPr/>
        <p:txBody>
          <a:bodyPr/>
          <a:lstStyle/>
          <a:p>
            <a:r>
              <a:rPr lang="fa-IR" dirty="0">
                <a:cs typeface="B Titr" panose="00000700000000000000" pitchFamily="2" charset="-78"/>
              </a:rPr>
              <a:t>مکان نمازگزار</a:t>
            </a:r>
          </a:p>
        </p:txBody>
      </p:sp>
      <p:sp>
        <p:nvSpPr>
          <p:cNvPr id="3" name="Content Placeholder 2">
            <a:extLst>
              <a:ext uri="{FF2B5EF4-FFF2-40B4-BE49-F238E27FC236}">
                <a16:creationId xmlns:a16="http://schemas.microsoft.com/office/drawing/2014/main" id="{07043811-CD22-4A96-A7A9-564BDD1099CC}"/>
              </a:ext>
            </a:extLst>
          </p:cNvPr>
          <p:cNvSpPr>
            <a:spLocks noGrp="1"/>
          </p:cNvSpPr>
          <p:nvPr>
            <p:ph idx="1"/>
          </p:nvPr>
        </p:nvSpPr>
        <p:spPr>
          <a:xfrm>
            <a:off x="304800" y="1628800"/>
            <a:ext cx="8534400" cy="4924400"/>
          </a:xfrm>
        </p:spPr>
        <p:txBody>
          <a:bodyPr>
            <a:noAutofit/>
          </a:bodyPr>
          <a:lstStyle/>
          <a:p>
            <a:r>
              <a:rPr lang="fa-IR" sz="2800" dirty="0">
                <a:solidFill>
                  <a:schemeClr val="tx1"/>
                </a:solidFill>
                <a:cs typeface="B Nazanin" panose="00000400000000000000" pitchFamily="2" charset="-78"/>
              </a:rPr>
              <a:t>مکان نمازگزار باید:</a:t>
            </a:r>
          </a:p>
          <a:p>
            <a:pPr marL="0" indent="0">
              <a:buNone/>
            </a:pPr>
            <a:r>
              <a:rPr lang="fa-IR" sz="2800" dirty="0">
                <a:solidFill>
                  <a:schemeClr val="tx1"/>
                </a:solidFill>
                <a:cs typeface="B Nazanin" panose="00000400000000000000" pitchFamily="2" charset="-78"/>
              </a:rPr>
              <a:t>     1- غصبی نباشد</a:t>
            </a:r>
          </a:p>
          <a:p>
            <a:pPr marL="0" indent="0">
              <a:buNone/>
            </a:pPr>
            <a:r>
              <a:rPr lang="fa-IR" sz="2800" dirty="0">
                <a:solidFill>
                  <a:schemeClr val="tx1"/>
                </a:solidFill>
                <a:cs typeface="B Nazanin" panose="00000400000000000000" pitchFamily="2" charset="-78"/>
              </a:rPr>
              <a:t>     2- بلندی مکان به اندازه ای باشد که نمازگزار بتواند راست بایستد و رکوع و سجود را به جا آورد</a:t>
            </a:r>
          </a:p>
          <a:p>
            <a:pPr marL="0" indent="0">
              <a:buNone/>
            </a:pPr>
            <a:r>
              <a:rPr lang="fa-IR" sz="2800" dirty="0">
                <a:solidFill>
                  <a:schemeClr val="tx1"/>
                </a:solidFill>
                <a:cs typeface="B Nazanin" panose="00000400000000000000" pitchFamily="2" charset="-78"/>
              </a:rPr>
              <a:t>     3- نجس نباشد</a:t>
            </a:r>
          </a:p>
          <a:p>
            <a:pPr marL="0" indent="0">
              <a:buNone/>
            </a:pPr>
            <a:r>
              <a:rPr lang="fa-IR" sz="2800" dirty="0">
                <a:solidFill>
                  <a:schemeClr val="tx1"/>
                </a:solidFill>
                <a:cs typeface="B Nazanin" panose="00000400000000000000" pitchFamily="2" charset="-78"/>
              </a:rPr>
              <a:t>     4- جای پیشانی نمازگزار از جای زانوها بیش از چهار انگشت بسته یا پایین تر نباشد</a:t>
            </a:r>
          </a:p>
        </p:txBody>
      </p:sp>
    </p:spTree>
    <p:extLst>
      <p:ext uri="{BB962C8B-B14F-4D97-AF65-F5344CB8AC3E}">
        <p14:creationId xmlns:p14="http://schemas.microsoft.com/office/powerpoint/2010/main" val="1795864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4E268-FEFD-400E-ABA0-15FC5D31AFD6}"/>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EF09C1D0-77A1-4CB5-A35C-37C2F5BA9B49}"/>
              </a:ext>
            </a:extLst>
          </p:cNvPr>
          <p:cNvSpPr>
            <a:spLocks noGrp="1"/>
          </p:cNvSpPr>
          <p:nvPr>
            <p:ph type="ctrTitle"/>
          </p:nvPr>
        </p:nvSpPr>
        <p:spPr>
          <a:xfrm>
            <a:off x="1371600" y="3140968"/>
            <a:ext cx="6400800" cy="1278632"/>
          </a:xfrm>
        </p:spPr>
        <p:txBody>
          <a:bodyPr>
            <a:normAutofit/>
          </a:bodyPr>
          <a:lstStyle/>
          <a:p>
            <a:r>
              <a:rPr lang="fa-IR" sz="5400" dirty="0">
                <a:cs typeface="B Titr" panose="00000700000000000000" pitchFamily="2" charset="-78"/>
              </a:rPr>
              <a:t>وضو</a:t>
            </a:r>
          </a:p>
        </p:txBody>
      </p:sp>
    </p:spTree>
    <p:extLst>
      <p:ext uri="{BB962C8B-B14F-4D97-AF65-F5344CB8AC3E}">
        <p14:creationId xmlns:p14="http://schemas.microsoft.com/office/powerpoint/2010/main" val="15787845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39B5-C765-4C85-A350-2EF53BE93113}"/>
              </a:ext>
            </a:extLst>
          </p:cNvPr>
          <p:cNvSpPr>
            <a:spLocks noGrp="1"/>
          </p:cNvSpPr>
          <p:nvPr>
            <p:ph type="title"/>
          </p:nvPr>
        </p:nvSpPr>
        <p:spPr/>
        <p:txBody>
          <a:bodyPr/>
          <a:lstStyle/>
          <a:p>
            <a:r>
              <a:rPr lang="fa-IR" dirty="0">
                <a:cs typeface="B Titr" panose="00000700000000000000" pitchFamily="2" charset="-78"/>
              </a:rPr>
              <a:t>وضو</a:t>
            </a:r>
          </a:p>
        </p:txBody>
      </p:sp>
      <p:sp>
        <p:nvSpPr>
          <p:cNvPr id="3" name="Content Placeholder 2">
            <a:extLst>
              <a:ext uri="{FF2B5EF4-FFF2-40B4-BE49-F238E27FC236}">
                <a16:creationId xmlns:a16="http://schemas.microsoft.com/office/drawing/2014/main" id="{03526E4B-9514-4353-91BD-742B82B06D2F}"/>
              </a:ext>
            </a:extLst>
          </p:cNvPr>
          <p:cNvSpPr>
            <a:spLocks noGrp="1"/>
          </p:cNvSpPr>
          <p:nvPr>
            <p:ph idx="1"/>
          </p:nvPr>
        </p:nvSpPr>
        <p:spPr>
          <a:xfrm>
            <a:off x="304800" y="1700808"/>
            <a:ext cx="8534400" cy="4968552"/>
          </a:xfrm>
        </p:spPr>
        <p:txBody>
          <a:bodyPr>
            <a:noAutofit/>
          </a:bodyPr>
          <a:lstStyle/>
          <a:p>
            <a:r>
              <a:rPr lang="fa-IR" sz="1800" dirty="0">
                <a:solidFill>
                  <a:schemeClr val="tx1"/>
                </a:solidFill>
                <a:cs typeface="B Nazanin" panose="00000400000000000000" pitchFamily="2" charset="-78"/>
              </a:rPr>
              <a:t>برای وضو گرفتن اول باید نیت کرد. آب وضو باید:</a:t>
            </a:r>
          </a:p>
          <a:p>
            <a:pPr marL="0" indent="0">
              <a:buNone/>
            </a:pPr>
            <a:r>
              <a:rPr lang="fa-IR" sz="1800" dirty="0">
                <a:solidFill>
                  <a:schemeClr val="tx1"/>
                </a:solidFill>
                <a:cs typeface="B Nazanin" panose="00000400000000000000" pitchFamily="2" charset="-78"/>
              </a:rPr>
              <a:t>     1- پاک باشد (نجس نباشد)</a:t>
            </a:r>
          </a:p>
          <a:p>
            <a:pPr marL="0" indent="0">
              <a:buNone/>
            </a:pPr>
            <a:r>
              <a:rPr lang="fa-IR" sz="1800" dirty="0">
                <a:solidFill>
                  <a:schemeClr val="tx1"/>
                </a:solidFill>
                <a:cs typeface="B Nazanin" panose="00000400000000000000" pitchFamily="2" charset="-78"/>
              </a:rPr>
              <a:t>     2- باید مطلق باشد (خالص باشد)</a:t>
            </a:r>
          </a:p>
          <a:p>
            <a:pPr marL="0" indent="0">
              <a:buNone/>
            </a:pPr>
            <a:r>
              <a:rPr lang="fa-IR" sz="1800" dirty="0">
                <a:solidFill>
                  <a:schemeClr val="tx1"/>
                </a:solidFill>
                <a:cs typeface="B Nazanin" panose="00000400000000000000" pitchFamily="2" charset="-78"/>
              </a:rPr>
              <a:t>     3- باید غصبی نباشد</a:t>
            </a:r>
          </a:p>
          <a:p>
            <a:r>
              <a:rPr lang="fa-IR" sz="1800" dirty="0">
                <a:solidFill>
                  <a:schemeClr val="tx1"/>
                </a:solidFill>
                <a:cs typeface="B Nazanin" panose="00000400000000000000" pitchFamily="2" charset="-78"/>
              </a:rPr>
              <a:t>بعد از نیت صورت را باید از بالا به پایین از جایی که موی سر روییده تا چانه بشوییم.</a:t>
            </a:r>
          </a:p>
          <a:p>
            <a:r>
              <a:rPr lang="fa-IR" sz="1800" dirty="0">
                <a:solidFill>
                  <a:schemeClr val="tx1"/>
                </a:solidFill>
                <a:cs typeface="B Nazanin" panose="00000400000000000000" pitchFamily="2" charset="-78"/>
              </a:rPr>
              <a:t>پس از شستن صورت با دست چپ آب را روی دست راست می ریزیم و از آرنج تا نوک انگشتان از بالا تا پایین می شوییم.</a:t>
            </a:r>
          </a:p>
          <a:p>
            <a:r>
              <a:rPr lang="fa-IR" sz="1800" dirty="0">
                <a:solidFill>
                  <a:schemeClr val="tx1"/>
                </a:solidFill>
                <a:cs typeface="B Nazanin" panose="00000400000000000000" pitchFamily="2" charset="-78"/>
              </a:rPr>
              <a:t>سپس با دست راست آب را روی دست چپ می ریزیم و دست چپ را مانند دست راست از آرنج تا نوک انگشتان از بالا به پایین می شوییم.</a:t>
            </a:r>
          </a:p>
          <a:p>
            <a:r>
              <a:rPr lang="fa-IR" sz="1800" dirty="0">
                <a:solidFill>
                  <a:schemeClr val="tx1"/>
                </a:solidFill>
                <a:cs typeface="B Nazanin" panose="00000400000000000000" pitchFamily="2" charset="-78"/>
              </a:rPr>
              <a:t>بعد از شستن صورت و دست ها با رطوبتی که بر دست مانده جلوی سر را مسح می کشیم یعنی دست را بر سر گذاشته و کمی به طرف پیشانی می کشیم.</a:t>
            </a:r>
          </a:p>
        </p:txBody>
      </p:sp>
    </p:spTree>
    <p:extLst>
      <p:ext uri="{BB962C8B-B14F-4D97-AF65-F5344CB8AC3E}">
        <p14:creationId xmlns:p14="http://schemas.microsoft.com/office/powerpoint/2010/main" val="1375857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F0E5-C725-4946-89BB-885EB758F14B}"/>
              </a:ext>
            </a:extLst>
          </p:cNvPr>
          <p:cNvSpPr>
            <a:spLocks noGrp="1"/>
          </p:cNvSpPr>
          <p:nvPr>
            <p:ph type="title"/>
          </p:nvPr>
        </p:nvSpPr>
        <p:spPr/>
        <p:txBody>
          <a:bodyPr/>
          <a:lstStyle/>
          <a:p>
            <a:r>
              <a:rPr lang="fa-IR" dirty="0">
                <a:cs typeface="B Titr" panose="00000700000000000000" pitchFamily="2" charset="-78"/>
              </a:rPr>
              <a:t>وضو</a:t>
            </a:r>
          </a:p>
        </p:txBody>
      </p:sp>
      <p:sp>
        <p:nvSpPr>
          <p:cNvPr id="3" name="Content Placeholder 2">
            <a:extLst>
              <a:ext uri="{FF2B5EF4-FFF2-40B4-BE49-F238E27FC236}">
                <a16:creationId xmlns:a16="http://schemas.microsoft.com/office/drawing/2014/main" id="{31D7A105-2A04-48CB-8941-217ABEE7862A}"/>
              </a:ext>
            </a:extLst>
          </p:cNvPr>
          <p:cNvSpPr>
            <a:spLocks noGrp="1"/>
          </p:cNvSpPr>
          <p:nvPr>
            <p:ph idx="1"/>
          </p:nvPr>
        </p:nvSpPr>
        <p:spPr/>
        <p:txBody>
          <a:bodyPr/>
          <a:lstStyle/>
          <a:p>
            <a:r>
              <a:rPr lang="fa-IR" dirty="0">
                <a:solidFill>
                  <a:schemeClr val="tx1"/>
                </a:solidFill>
                <a:cs typeface="B Nazanin" panose="00000400000000000000" pitchFamily="2" charset="-78"/>
              </a:rPr>
              <a:t>پس از مسح سر با همان رطوبتی که بر دست راست مانده پای راست را از نوک انگشت تا مفصل روی پا مسح می کشیم.</a:t>
            </a:r>
          </a:p>
          <a:p>
            <a:r>
              <a:rPr lang="fa-IR" dirty="0">
                <a:solidFill>
                  <a:schemeClr val="tx1"/>
                </a:solidFill>
                <a:cs typeface="B Nazanin" panose="00000400000000000000" pitchFamily="2" charset="-78"/>
              </a:rPr>
              <a:t>بعد از آن با دست چپ پای چپ را مانند پای راست از نوک انگشت تا مفصل روی آن مسح می کشیم. با این کار وضو تمام می شود</a:t>
            </a:r>
          </a:p>
          <a:p>
            <a:pPr marL="0" indent="0" algn="ctr">
              <a:buNone/>
            </a:pPr>
            <a:r>
              <a:rPr lang="fa-IR" b="0" i="0" dirty="0">
                <a:solidFill>
                  <a:schemeClr val="tx1"/>
                </a:solidFill>
                <a:effectLst/>
                <a:latin typeface="ParsQuran"/>
                <a:cs typeface="B Nazanin" panose="00000400000000000000" pitchFamily="2" charset="-78"/>
              </a:rPr>
              <a:t>«يَا أَيُّهَا الَّذِينَ آمَنُوا إِذَا قُمْتُمْ إِلَى الصَّلَاةِ فَاغْسِلُوا وُجُوهَكُمْ وَأَيْدِيَكُمْ إِلَى الْمَرَافِقِ وَامْسَحُوا بِرُءُوسِكُمْ وَأَرْجُلَكُمْ إِلَى الْكَعْبَيْنِ»</a:t>
            </a:r>
          </a:p>
          <a:p>
            <a:pPr marL="0" indent="0" algn="ctr">
              <a:buNone/>
            </a:pPr>
            <a:r>
              <a:rPr lang="fa-IR" b="0" i="0" dirty="0">
                <a:solidFill>
                  <a:schemeClr val="tx1"/>
                </a:solidFill>
                <a:effectLst/>
                <a:latin typeface="ParsFont"/>
                <a:cs typeface="B Nazanin" panose="00000400000000000000" pitchFamily="2" charset="-78"/>
              </a:rPr>
              <a:t>  اى كسانى كه ايمان آورده‏ ايد چون به [عزم] نماز برخيزيد صورت و دستهايتان را تا آرنج بشوييد و سر و پاهاى خودتان را تا برآمدگى پيشين [هر دو پا] مسح كنيد </a:t>
            </a:r>
          </a:p>
          <a:p>
            <a:pPr marL="0" indent="0" algn="ctr">
              <a:buNone/>
            </a:pPr>
            <a:r>
              <a:rPr lang="fa-IR" dirty="0">
                <a:solidFill>
                  <a:schemeClr val="tx1"/>
                </a:solidFill>
                <a:latin typeface="ParsFont"/>
                <a:cs typeface="B Nazanin" panose="00000400000000000000" pitchFamily="2" charset="-78"/>
              </a:rPr>
              <a:t>(سوره مائده آیه 6)</a:t>
            </a:r>
            <a:endParaRPr lang="fa-IR" b="0" i="0" dirty="0">
              <a:solidFill>
                <a:schemeClr val="tx1"/>
              </a:solidFill>
              <a:effectLst/>
              <a:latin typeface="ParsQuran"/>
              <a:cs typeface="B Nazanin" panose="00000400000000000000" pitchFamily="2" charset="-78"/>
            </a:endParaRPr>
          </a:p>
        </p:txBody>
      </p:sp>
    </p:spTree>
    <p:extLst>
      <p:ext uri="{BB962C8B-B14F-4D97-AF65-F5344CB8AC3E}">
        <p14:creationId xmlns:p14="http://schemas.microsoft.com/office/powerpoint/2010/main" val="2564701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B325-97F4-4415-9F0B-43C9D32CF2AD}"/>
              </a:ext>
            </a:extLst>
          </p:cNvPr>
          <p:cNvSpPr>
            <a:spLocks noGrp="1"/>
          </p:cNvSpPr>
          <p:nvPr>
            <p:ph type="title"/>
          </p:nvPr>
        </p:nvSpPr>
        <p:spPr/>
        <p:txBody>
          <a:bodyPr/>
          <a:lstStyle/>
          <a:p>
            <a:r>
              <a:rPr lang="fa-IR" dirty="0">
                <a:cs typeface="B Titr" panose="00000700000000000000" pitchFamily="2" charset="-78"/>
              </a:rPr>
              <a:t>احکام وضو</a:t>
            </a:r>
          </a:p>
        </p:txBody>
      </p:sp>
      <p:sp>
        <p:nvSpPr>
          <p:cNvPr id="3" name="Content Placeholder 2">
            <a:extLst>
              <a:ext uri="{FF2B5EF4-FFF2-40B4-BE49-F238E27FC236}">
                <a16:creationId xmlns:a16="http://schemas.microsoft.com/office/drawing/2014/main" id="{3F5C4FCF-BCC8-4ACB-81C9-16C562B31034}"/>
              </a:ext>
            </a:extLst>
          </p:cNvPr>
          <p:cNvSpPr>
            <a:spLocks noGrp="1"/>
          </p:cNvSpPr>
          <p:nvPr>
            <p:ph idx="1"/>
          </p:nvPr>
        </p:nvSpPr>
        <p:spPr/>
        <p:txBody>
          <a:bodyPr/>
          <a:lstStyle/>
          <a:p>
            <a:r>
              <a:rPr lang="fa-IR" dirty="0">
                <a:solidFill>
                  <a:schemeClr val="tx1"/>
                </a:solidFill>
                <a:cs typeface="B Nazanin" panose="00000400000000000000" pitchFamily="2" charset="-78"/>
              </a:rPr>
              <a:t>1- وضو باید به نیت قربة الی الله (برای اجرای فرمان خدا) باشد.</a:t>
            </a:r>
          </a:p>
          <a:p>
            <a:r>
              <a:rPr lang="fa-IR" dirty="0">
                <a:solidFill>
                  <a:schemeClr val="tx1"/>
                </a:solidFill>
                <a:cs typeface="B Nazanin" panose="00000400000000000000" pitchFamily="2" charset="-78"/>
              </a:rPr>
              <a:t>2- به هنگام وضو اگر چیزی مانع رسیدن آب به اعضاء وضو باشد باید برطرف شود.</a:t>
            </a:r>
          </a:p>
          <a:p>
            <a:r>
              <a:rPr lang="fa-IR" dirty="0">
                <a:solidFill>
                  <a:schemeClr val="tx1"/>
                </a:solidFill>
                <a:cs typeface="B Nazanin" panose="00000400000000000000" pitchFamily="2" charset="-78"/>
              </a:rPr>
              <a:t>3- در مسح سر لازم نیست دست بر پوست سر کشیده شود بلکه بر موی جلو سر هم صحیح است. اگر موی سر خیلی بلند است باید بر موهایی که جلو سر روییده می شود یا پوست سر از بالای سر به پایین کشیده شود.</a:t>
            </a:r>
          </a:p>
          <a:p>
            <a:r>
              <a:rPr lang="fa-IR" dirty="0">
                <a:solidFill>
                  <a:schemeClr val="tx1"/>
                </a:solidFill>
                <a:cs typeface="B Nazanin" panose="00000400000000000000" pitchFamily="2" charset="-78"/>
              </a:rPr>
              <a:t>4- برای مسح پا کشیدن یک انگشت دست هم بر یک انگشت پا تا مفصل کافی است. البته بهتر است همه کف دست بر روی پا کشیده شود.</a:t>
            </a:r>
          </a:p>
          <a:p>
            <a:r>
              <a:rPr lang="fa-IR" dirty="0">
                <a:solidFill>
                  <a:schemeClr val="tx1"/>
                </a:solidFill>
                <a:cs typeface="B Nazanin" panose="00000400000000000000" pitchFamily="2" charset="-78"/>
              </a:rPr>
              <a:t>5- محل مسح سر و پاها باید خشک باشد.</a:t>
            </a:r>
          </a:p>
          <a:p>
            <a:r>
              <a:rPr lang="fa-IR" dirty="0">
                <a:solidFill>
                  <a:schemeClr val="tx1"/>
                </a:solidFill>
                <a:cs typeface="B Nazanin" panose="00000400000000000000" pitchFamily="2" charset="-78"/>
              </a:rPr>
              <a:t>6- وضو باید به همان ترتیبی که بیان شد انجام شود ( ترتیب باید رعایت شود)</a:t>
            </a:r>
          </a:p>
        </p:txBody>
      </p:sp>
    </p:spTree>
    <p:extLst>
      <p:ext uri="{BB962C8B-B14F-4D97-AF65-F5344CB8AC3E}">
        <p14:creationId xmlns:p14="http://schemas.microsoft.com/office/powerpoint/2010/main" val="765871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8C77-7AD5-4FAA-8A05-6934BA3DC2B3}"/>
              </a:ext>
            </a:extLst>
          </p:cNvPr>
          <p:cNvSpPr>
            <a:spLocks noGrp="1"/>
          </p:cNvSpPr>
          <p:nvPr>
            <p:ph type="title"/>
          </p:nvPr>
        </p:nvSpPr>
        <p:spPr/>
        <p:txBody>
          <a:bodyPr/>
          <a:lstStyle/>
          <a:p>
            <a:r>
              <a:rPr lang="fa-IR" dirty="0">
                <a:cs typeface="B Titr" panose="00000700000000000000" pitchFamily="2" charset="-78"/>
              </a:rPr>
              <a:t>احکام وضو</a:t>
            </a:r>
          </a:p>
        </p:txBody>
      </p:sp>
      <p:sp>
        <p:nvSpPr>
          <p:cNvPr id="3" name="Content Placeholder 2">
            <a:extLst>
              <a:ext uri="{FF2B5EF4-FFF2-40B4-BE49-F238E27FC236}">
                <a16:creationId xmlns:a16="http://schemas.microsoft.com/office/drawing/2014/main" id="{31E41D4D-34EE-46D8-A8A3-90296481D60E}"/>
              </a:ext>
            </a:extLst>
          </p:cNvPr>
          <p:cNvSpPr>
            <a:spLocks noGrp="1"/>
          </p:cNvSpPr>
          <p:nvPr>
            <p:ph idx="1"/>
          </p:nvPr>
        </p:nvSpPr>
        <p:spPr/>
        <p:txBody>
          <a:bodyPr/>
          <a:lstStyle/>
          <a:p>
            <a:r>
              <a:rPr lang="fa-IR" dirty="0">
                <a:solidFill>
                  <a:schemeClr val="tx1"/>
                </a:solidFill>
                <a:cs typeface="B Nazanin" panose="00000400000000000000" pitchFamily="2" charset="-78"/>
              </a:rPr>
              <a:t>7- وضو گیرنده نباید بین کارها وضو زیاد فاصله بیندازد یا وضو گرفتن را زیاد طول بدهد.</a:t>
            </a:r>
          </a:p>
          <a:p>
            <a:r>
              <a:rPr lang="fa-IR" dirty="0">
                <a:solidFill>
                  <a:schemeClr val="tx1"/>
                </a:solidFill>
                <a:cs typeface="B Nazanin" panose="00000400000000000000" pitchFamily="2" charset="-78"/>
              </a:rPr>
              <a:t>8- آب وضو باید پاک باشد</a:t>
            </a:r>
          </a:p>
          <a:p>
            <a:r>
              <a:rPr lang="fa-IR" dirty="0">
                <a:solidFill>
                  <a:schemeClr val="tx1"/>
                </a:solidFill>
                <a:cs typeface="B Nazanin" panose="00000400000000000000" pitchFamily="2" charset="-78"/>
              </a:rPr>
              <a:t>9- اعضاء وضو یعنی صورت، دست ها، سر و پاها باید پاک باشد.</a:t>
            </a:r>
          </a:p>
          <a:p>
            <a:r>
              <a:rPr lang="fa-IR" dirty="0">
                <a:solidFill>
                  <a:schemeClr val="tx1"/>
                </a:solidFill>
                <a:cs typeface="B Nazanin" panose="00000400000000000000" pitchFamily="2" charset="-78"/>
              </a:rPr>
              <a:t>10- وضو گرفتن برای قرائت قرآن، خواندن دعا و زیارت مستحب است.</a:t>
            </a:r>
          </a:p>
          <a:p>
            <a:r>
              <a:rPr lang="fa-IR" dirty="0">
                <a:solidFill>
                  <a:schemeClr val="tx1"/>
                </a:solidFill>
                <a:cs typeface="B Nazanin" panose="00000400000000000000" pitchFamily="2" charset="-78"/>
              </a:rPr>
              <a:t>11- کسی که وضو ندارد نباید جایی از بدن خود را به خط قرآن، اسم خداوند (به هر زبانی)، نام پیامبر اکرم (ص) و ائمه اطهار (ع) و حضرت زهرا (س) رساند.</a:t>
            </a:r>
          </a:p>
        </p:txBody>
      </p:sp>
    </p:spTree>
    <p:extLst>
      <p:ext uri="{BB962C8B-B14F-4D97-AF65-F5344CB8AC3E}">
        <p14:creationId xmlns:p14="http://schemas.microsoft.com/office/powerpoint/2010/main" val="2200804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3D62-2781-42D7-955A-DDC2931A8AFD}"/>
              </a:ext>
            </a:extLst>
          </p:cNvPr>
          <p:cNvSpPr>
            <a:spLocks noGrp="1"/>
          </p:cNvSpPr>
          <p:nvPr>
            <p:ph type="title"/>
          </p:nvPr>
        </p:nvSpPr>
        <p:spPr/>
        <p:txBody>
          <a:bodyPr/>
          <a:lstStyle/>
          <a:p>
            <a:r>
              <a:rPr lang="fa-IR" dirty="0">
                <a:cs typeface="B Titr" panose="00000700000000000000" pitchFamily="2" charset="-78"/>
              </a:rPr>
              <a:t>وضوی جبیره</a:t>
            </a:r>
          </a:p>
        </p:txBody>
      </p:sp>
      <p:sp>
        <p:nvSpPr>
          <p:cNvPr id="3" name="Content Placeholder 2">
            <a:extLst>
              <a:ext uri="{FF2B5EF4-FFF2-40B4-BE49-F238E27FC236}">
                <a16:creationId xmlns:a16="http://schemas.microsoft.com/office/drawing/2014/main" id="{C09E2F98-F34A-4717-AB33-D4452DDD2E42}"/>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چیزی که بر زخم می بندند و دوایی که بر آن می زنند «جبیره» نام دارد.</a:t>
            </a:r>
          </a:p>
          <a:p>
            <a:r>
              <a:rPr lang="fa-IR" sz="2400" dirty="0">
                <a:solidFill>
                  <a:schemeClr val="tx1"/>
                </a:solidFill>
                <a:cs typeface="B Nazanin" panose="00000400000000000000" pitchFamily="2" charset="-78"/>
              </a:rPr>
              <a:t>اگر دست یا صورتمان زخم است و آب برای آن ضرر دارد باید پارچه ای پاک یا چیز دیگری مانند چسب بر آن گذاشت و هنگام شستن دیگر جاها بر آن قسمت هم دست تر کشید.</a:t>
            </a:r>
          </a:p>
          <a:p>
            <a:r>
              <a:rPr lang="fa-IR" sz="2400" dirty="0">
                <a:solidFill>
                  <a:schemeClr val="tx1"/>
                </a:solidFill>
                <a:cs typeface="B Nazanin" panose="00000400000000000000" pitchFamily="2" charset="-78"/>
              </a:rPr>
              <a:t>در وضوی جبیره ای نیز باید بر صورت و دست ها از بالا به پایین دست کشیده شود.</a:t>
            </a:r>
          </a:p>
        </p:txBody>
      </p:sp>
    </p:spTree>
    <p:extLst>
      <p:ext uri="{BB962C8B-B14F-4D97-AF65-F5344CB8AC3E}">
        <p14:creationId xmlns:p14="http://schemas.microsoft.com/office/powerpoint/2010/main" val="1037272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3A2AB1-DFA0-4C6D-83F6-0DBA00515B8C}"/>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73212992-E890-4087-8B37-D4720B29A2D1}"/>
              </a:ext>
            </a:extLst>
          </p:cNvPr>
          <p:cNvSpPr>
            <a:spLocks noGrp="1"/>
          </p:cNvSpPr>
          <p:nvPr>
            <p:ph type="ctrTitle"/>
          </p:nvPr>
        </p:nvSpPr>
        <p:spPr>
          <a:xfrm>
            <a:off x="1371600" y="3048000"/>
            <a:ext cx="6400800" cy="1371600"/>
          </a:xfrm>
        </p:spPr>
        <p:txBody>
          <a:bodyPr>
            <a:normAutofit/>
          </a:bodyPr>
          <a:lstStyle/>
          <a:p>
            <a:r>
              <a:rPr lang="fa-IR" sz="5400" dirty="0">
                <a:cs typeface="B Titr" panose="00000700000000000000" pitchFamily="2" charset="-78"/>
              </a:rPr>
              <a:t>تیمم</a:t>
            </a:r>
          </a:p>
        </p:txBody>
      </p:sp>
    </p:spTree>
    <p:extLst>
      <p:ext uri="{BB962C8B-B14F-4D97-AF65-F5344CB8AC3E}">
        <p14:creationId xmlns:p14="http://schemas.microsoft.com/office/powerpoint/2010/main" val="4080858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72CF-8951-4225-8339-780878ABC98A}"/>
              </a:ext>
            </a:extLst>
          </p:cNvPr>
          <p:cNvSpPr>
            <a:spLocks noGrp="1"/>
          </p:cNvSpPr>
          <p:nvPr>
            <p:ph type="title"/>
          </p:nvPr>
        </p:nvSpPr>
        <p:spPr/>
        <p:txBody>
          <a:bodyPr/>
          <a:lstStyle/>
          <a:p>
            <a:r>
              <a:rPr lang="fa-IR" dirty="0">
                <a:cs typeface="B Titr" panose="00000700000000000000" pitchFamily="2" charset="-78"/>
              </a:rPr>
              <a:t>تیمم</a:t>
            </a:r>
          </a:p>
        </p:txBody>
      </p:sp>
      <p:sp>
        <p:nvSpPr>
          <p:cNvPr id="3" name="Content Placeholder 2">
            <a:extLst>
              <a:ext uri="{FF2B5EF4-FFF2-40B4-BE49-F238E27FC236}">
                <a16:creationId xmlns:a16="http://schemas.microsoft.com/office/drawing/2014/main" id="{041BC54D-7862-4B81-8215-86B3E4E3E4E7}"/>
              </a:ext>
            </a:extLst>
          </p:cNvPr>
          <p:cNvSpPr>
            <a:spLocks noGrp="1"/>
          </p:cNvSpPr>
          <p:nvPr>
            <p:ph idx="1"/>
          </p:nvPr>
        </p:nvSpPr>
        <p:spPr/>
        <p:txBody>
          <a:bodyPr>
            <a:normAutofit/>
          </a:bodyPr>
          <a:lstStyle/>
          <a:p>
            <a:r>
              <a:rPr lang="fa-IR" sz="3600" dirty="0">
                <a:solidFill>
                  <a:schemeClr val="tx1"/>
                </a:solidFill>
                <a:cs typeface="B Nazanin" panose="00000400000000000000" pitchFamily="2" charset="-78"/>
              </a:rPr>
              <a:t>بعضی از وقت ها باید به جای وضو یا غسل تیمم کرد مثلاً وقتی که آب در دسترس نیست یا آب برای بدن ضرر دارد باید تیمم کرد.</a:t>
            </a:r>
          </a:p>
        </p:txBody>
      </p:sp>
    </p:spTree>
    <p:extLst>
      <p:ext uri="{BB962C8B-B14F-4D97-AF65-F5344CB8AC3E}">
        <p14:creationId xmlns:p14="http://schemas.microsoft.com/office/powerpoint/2010/main" val="2039794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D651-77D2-44A6-9F89-E88C19F35C33}"/>
              </a:ext>
            </a:extLst>
          </p:cNvPr>
          <p:cNvSpPr>
            <a:spLocks noGrp="1"/>
          </p:cNvSpPr>
          <p:nvPr>
            <p:ph type="title"/>
          </p:nvPr>
        </p:nvSpPr>
        <p:spPr/>
        <p:txBody>
          <a:bodyPr/>
          <a:lstStyle/>
          <a:p>
            <a:r>
              <a:rPr lang="fa-IR" dirty="0">
                <a:cs typeface="B Titr" panose="00000700000000000000" pitchFamily="2" charset="-78"/>
              </a:rPr>
              <a:t>چگونه تیمم کنیم؟</a:t>
            </a:r>
          </a:p>
        </p:txBody>
      </p:sp>
      <p:sp>
        <p:nvSpPr>
          <p:cNvPr id="3" name="Content Placeholder 2">
            <a:extLst>
              <a:ext uri="{FF2B5EF4-FFF2-40B4-BE49-F238E27FC236}">
                <a16:creationId xmlns:a16="http://schemas.microsoft.com/office/drawing/2014/main" id="{FC7E4B67-DDA8-4BF1-AB33-8B163C5FC7CE}"/>
              </a:ext>
            </a:extLst>
          </p:cNvPr>
          <p:cNvSpPr>
            <a:spLocks noGrp="1"/>
          </p:cNvSpPr>
          <p:nvPr>
            <p:ph idx="1"/>
          </p:nvPr>
        </p:nvSpPr>
        <p:spPr/>
        <p:txBody>
          <a:bodyPr>
            <a:normAutofit/>
          </a:bodyPr>
          <a:lstStyle/>
          <a:p>
            <a:r>
              <a:rPr lang="fa-IR" dirty="0">
                <a:solidFill>
                  <a:schemeClr val="tx1"/>
                </a:solidFill>
                <a:cs typeface="B Nazanin" panose="00000400000000000000" pitchFamily="2" charset="-78"/>
              </a:rPr>
              <a:t>ابتدا برای غسل یا وضو نیت می کنیم (قربة الی الله)</a:t>
            </a:r>
          </a:p>
          <a:p>
            <a:r>
              <a:rPr lang="fa-IR" dirty="0">
                <a:solidFill>
                  <a:schemeClr val="tx1"/>
                </a:solidFill>
                <a:cs typeface="B Nazanin" panose="00000400000000000000" pitchFamily="2" charset="-78"/>
              </a:rPr>
              <a:t>بعد دو کف دست را با هم بر چیزی که تیمم بر آن صحیح است می زنیم (مثل خاک، سنگ یا ریگ)</a:t>
            </a:r>
          </a:p>
          <a:p>
            <a:r>
              <a:rPr lang="fa-IR" dirty="0">
                <a:solidFill>
                  <a:schemeClr val="tx1"/>
                </a:solidFill>
                <a:cs typeface="B Nazanin" panose="00000400000000000000" pitchFamily="2" charset="-78"/>
              </a:rPr>
              <a:t>سپس دو کف دست را به همه پیشانی و دو طرف آن از جایی که موی سر روییده تا ابروها و بالای بینی می کشیم</a:t>
            </a:r>
          </a:p>
          <a:p>
            <a:r>
              <a:rPr lang="fa-IR" dirty="0">
                <a:solidFill>
                  <a:schemeClr val="tx1"/>
                </a:solidFill>
                <a:cs typeface="B Nazanin" panose="00000400000000000000" pitchFamily="2" charset="-78"/>
              </a:rPr>
              <a:t>سپس کف دست چپ را به همه پشت دست راست از مچ تا نوک انگشتان می کشیم</a:t>
            </a:r>
          </a:p>
          <a:p>
            <a:r>
              <a:rPr lang="fa-IR" dirty="0">
                <a:solidFill>
                  <a:schemeClr val="tx1"/>
                </a:solidFill>
                <a:cs typeface="B Nazanin" panose="00000400000000000000" pitchFamily="2" charset="-78"/>
              </a:rPr>
              <a:t>بعد کف دست راست را بر همه پشت دست چپ از مچ تا نوک انگشتان می کشیم</a:t>
            </a:r>
          </a:p>
          <a:p>
            <a:pPr marL="0" indent="0" algn="ctr">
              <a:buNone/>
            </a:pPr>
            <a:r>
              <a:rPr lang="fa-IR" b="0" i="0" dirty="0">
                <a:solidFill>
                  <a:schemeClr val="tx1"/>
                </a:solidFill>
                <a:effectLst/>
                <a:latin typeface="ParsQuran"/>
                <a:cs typeface="B Nazanin" panose="00000400000000000000" pitchFamily="2" charset="-78"/>
              </a:rPr>
              <a:t>«فَلَمْ تَجِدُوا مَاءً فَتَيَمَّمُوا صَعِيدًا طَيِّبًا فَامْسَحُوا بِوُجُوهِكُمْ وَأَيْدِيكُمْ مِنْهُ»</a:t>
            </a:r>
          </a:p>
          <a:p>
            <a:pPr marL="0" indent="0" algn="ctr">
              <a:buNone/>
            </a:pPr>
            <a:r>
              <a:rPr lang="fa-IR" b="0" i="0" dirty="0">
                <a:solidFill>
                  <a:schemeClr val="tx1"/>
                </a:solidFill>
                <a:effectLst/>
                <a:latin typeface="ParsFont"/>
                <a:cs typeface="B Nazanin" panose="00000400000000000000" pitchFamily="2" charset="-78"/>
              </a:rPr>
              <a:t>اگر آبى نيافتيد پس با خاك پاك تيمم كنيد و از آن به صورت و دستهايتان بكشيد</a:t>
            </a:r>
          </a:p>
          <a:p>
            <a:pPr marL="0" indent="0" algn="ctr">
              <a:buNone/>
            </a:pPr>
            <a:r>
              <a:rPr lang="fa-IR" dirty="0">
                <a:solidFill>
                  <a:schemeClr val="tx1"/>
                </a:solidFill>
                <a:latin typeface="ParsFont"/>
                <a:cs typeface="B Nazanin" panose="00000400000000000000" pitchFamily="2" charset="-78"/>
              </a:rPr>
              <a:t>(سوره مائده آیه 6)</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4402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3200" dirty="0">
                <a:solidFill>
                  <a:schemeClr val="tx1"/>
                </a:solidFill>
                <a:cs typeface="B Nazanin" panose="00000400000000000000" pitchFamily="2" charset="-78"/>
              </a:rPr>
              <a:t> </a:t>
            </a:r>
            <a:r>
              <a:rPr lang="fa-IR" sz="3200" b="1" dirty="0">
                <a:solidFill>
                  <a:schemeClr val="tx1"/>
                </a:solidFill>
                <a:cs typeface="B Nazanin" panose="00000400000000000000" pitchFamily="2" charset="-78"/>
              </a:rPr>
              <a:t>نماز پایه و اساس دین است</a:t>
            </a:r>
          </a:p>
          <a:p>
            <a:pPr marL="0" indent="0">
              <a:buNone/>
            </a:pP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«الَّذِينَ يُؤْمِنُونَ بِالْغَيْبِ وَيُقِيمُونَ الصَّلَاةَ وَمِمَّا رَزَقْنَاهُمْ يُنْفِقُونَ» </a:t>
            </a:r>
          </a:p>
          <a:p>
            <a:pPr marL="0" indent="0" algn="ctr">
              <a:buNone/>
            </a:pPr>
            <a:r>
              <a:rPr lang="fa-IR" sz="2400" dirty="0">
                <a:solidFill>
                  <a:schemeClr val="tx1"/>
                </a:solidFill>
                <a:cs typeface="B Nazanin" panose="00000400000000000000" pitchFamily="2" charset="-78"/>
              </a:rPr>
              <a:t>(پرهیزکاران) کسانی هستند که به غیب [=آنچه از حس پوشیده و پنهان است‌] ایمان می‌آورند؛ و نماز را برپا می‌دارند؛ و از تمام نعمتها و مواهبی که به آنان روزی داده‌ایم، انفاق می‌کنند.</a:t>
            </a:r>
          </a:p>
          <a:p>
            <a:pPr marL="0" indent="0" algn="ctr">
              <a:buNone/>
            </a:pPr>
            <a:r>
              <a:rPr lang="fa-IR" sz="2400" dirty="0">
                <a:solidFill>
                  <a:schemeClr val="tx1"/>
                </a:solidFill>
                <a:cs typeface="B Nazanin" panose="00000400000000000000" pitchFamily="2" charset="-78"/>
              </a:rPr>
              <a:t>(سوره بقره، آیه 3)</a:t>
            </a:r>
            <a:endParaRPr lang="en-US" sz="2400" dirty="0">
              <a:solidFill>
                <a:schemeClr val="tx1"/>
              </a:solidFill>
              <a:cs typeface="B Nazanin" panose="00000400000000000000" pitchFamily="2" charset="-78"/>
            </a:endParaRPr>
          </a:p>
          <a:p>
            <a:pPr marL="0" indent="0" algn="ctr">
              <a:buNone/>
            </a:pP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094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0DE7-0FC5-4AF9-898A-490EAB050612}"/>
              </a:ext>
            </a:extLst>
          </p:cNvPr>
          <p:cNvSpPr>
            <a:spLocks noGrp="1"/>
          </p:cNvSpPr>
          <p:nvPr>
            <p:ph type="title"/>
          </p:nvPr>
        </p:nvSpPr>
        <p:spPr/>
        <p:txBody>
          <a:bodyPr/>
          <a:lstStyle/>
          <a:p>
            <a:r>
              <a:rPr lang="fa-IR" dirty="0">
                <a:cs typeface="B Titr" panose="00000700000000000000" pitchFamily="2" charset="-78"/>
              </a:rPr>
              <a:t>احکام تیمم</a:t>
            </a:r>
          </a:p>
        </p:txBody>
      </p:sp>
      <p:sp>
        <p:nvSpPr>
          <p:cNvPr id="3" name="Content Placeholder 2">
            <a:extLst>
              <a:ext uri="{FF2B5EF4-FFF2-40B4-BE49-F238E27FC236}">
                <a16:creationId xmlns:a16="http://schemas.microsoft.com/office/drawing/2014/main" id="{0BE60CA0-A804-4152-99A0-50BAAAD8D87E}"/>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1- چیزی که بر آن می خواهیم تیمم کنیم باید پاک و تمیز باشد (نجس نباشد)</a:t>
            </a:r>
          </a:p>
          <a:p>
            <a:r>
              <a:rPr lang="fa-IR" sz="2400" dirty="0">
                <a:solidFill>
                  <a:schemeClr val="tx1"/>
                </a:solidFill>
                <a:cs typeface="B Nazanin" panose="00000400000000000000" pitchFamily="2" charset="-78"/>
              </a:rPr>
              <a:t>2- خاک یا سنگ یا ریگ غصبی نباشد</a:t>
            </a:r>
          </a:p>
          <a:p>
            <a:r>
              <a:rPr lang="fa-IR" sz="2400" dirty="0">
                <a:solidFill>
                  <a:schemeClr val="tx1"/>
                </a:solidFill>
                <a:cs typeface="B Nazanin" panose="00000400000000000000" pitchFamily="2" charset="-78"/>
              </a:rPr>
              <a:t>3- برای تیمم باید انگشتر را از دست بیرون بیاوریم. یا اگر مانع دیگری بر پیشانی یا دست ها وجود دارد باید برطرف کنیم.</a:t>
            </a:r>
          </a:p>
          <a:p>
            <a:r>
              <a:rPr lang="fa-IR" sz="2400" dirty="0">
                <a:solidFill>
                  <a:schemeClr val="tx1"/>
                </a:solidFill>
                <a:cs typeface="B Nazanin" panose="00000400000000000000" pitchFamily="2" charset="-78"/>
              </a:rPr>
              <a:t>4- برای این که همه پشت دست مسح شده باشد لازم است مقداری بالاتر از مچ را هم مسح کشید.</a:t>
            </a:r>
          </a:p>
        </p:txBody>
      </p:sp>
    </p:spTree>
    <p:extLst>
      <p:ext uri="{BB962C8B-B14F-4D97-AF65-F5344CB8AC3E}">
        <p14:creationId xmlns:p14="http://schemas.microsoft.com/office/powerpoint/2010/main" val="19209128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3EB0-2D18-4677-ABE7-2E668492D79C}"/>
              </a:ext>
            </a:extLst>
          </p:cNvPr>
          <p:cNvSpPr>
            <a:spLocks noGrp="1"/>
          </p:cNvSpPr>
          <p:nvPr>
            <p:ph type="title"/>
          </p:nvPr>
        </p:nvSpPr>
        <p:spPr/>
        <p:txBody>
          <a:bodyPr/>
          <a:lstStyle/>
          <a:p>
            <a:r>
              <a:rPr lang="fa-IR" dirty="0">
                <a:cs typeface="B Titr" panose="00000700000000000000" pitchFamily="2" charset="-78"/>
              </a:rPr>
              <a:t>قبله</a:t>
            </a:r>
          </a:p>
        </p:txBody>
      </p:sp>
      <p:sp>
        <p:nvSpPr>
          <p:cNvPr id="3" name="Content Placeholder 2">
            <a:extLst>
              <a:ext uri="{FF2B5EF4-FFF2-40B4-BE49-F238E27FC236}">
                <a16:creationId xmlns:a16="http://schemas.microsoft.com/office/drawing/2014/main" id="{5A881DCB-420F-4F81-AB51-98404F3F99F0}"/>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برای خواندن نماز باید به سمت خانه کعبه (قبله) بایستیم. برای تشخیص قبله می توان از قبله نما یا افراد مطلع یا محراب مساجد استفاده کرد.</a:t>
            </a:r>
          </a:p>
          <a:p>
            <a:pPr marL="0" indent="0" algn="ctr">
              <a:buNone/>
            </a:pPr>
            <a:r>
              <a:rPr lang="fa-IR" sz="2400" b="0" i="0" dirty="0">
                <a:solidFill>
                  <a:schemeClr val="tx1"/>
                </a:solidFill>
                <a:effectLst/>
                <a:latin typeface="ParsQuran"/>
                <a:cs typeface="B Nazanin" panose="00000400000000000000" pitchFamily="2" charset="-78"/>
              </a:rPr>
              <a:t>«قَدْ نَرَى تَقَلُّبَ وَجْهِكَ فِي السَّمَاءِ فَلَنُوَلِّيَنَّكَ قِبْلَةً تَرْضَاهَا فَوَلِّ وَجْهَكَ شَطْرَ الْمَسْجِدِ الْحَرَامِ وَحَيْثُ مَا كُنْتُمْ فَوَلُّوا وُجُوهَكُمْ شَطْرَهُ»</a:t>
            </a:r>
          </a:p>
          <a:p>
            <a:pPr marL="0" indent="0" algn="ctr">
              <a:buNone/>
            </a:pPr>
            <a:r>
              <a:rPr lang="fa-IR" sz="2400" b="0" i="0" dirty="0">
                <a:solidFill>
                  <a:schemeClr val="tx1"/>
                </a:solidFill>
                <a:effectLst/>
                <a:latin typeface="ParsFont"/>
                <a:cs typeface="B Nazanin" panose="00000400000000000000" pitchFamily="2" charset="-78"/>
              </a:rPr>
              <a:t>ما [به هر سو] گردانيدن رويت در آسمان را نيك مى ‏بينيم پس [باش تا] تو را به قبله‏ اى كه بدان خشنود شوى برگردانيم پس روى خود را به سوى مسجدالحرام كن و هر جا بوديد روى خود را به سوى آن بگردانيد</a:t>
            </a:r>
          </a:p>
          <a:p>
            <a:pPr marL="0" indent="0" algn="ctr">
              <a:buNone/>
            </a:pPr>
            <a:r>
              <a:rPr lang="fa-IR" sz="2400" dirty="0">
                <a:solidFill>
                  <a:schemeClr val="tx1"/>
                </a:solidFill>
                <a:latin typeface="ParsFont"/>
                <a:cs typeface="B Nazanin" panose="00000400000000000000" pitchFamily="2" charset="-78"/>
              </a:rPr>
              <a:t>(سوره بقره آیه 144)</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862520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92BE-ABD1-431C-AF7A-8BFB6906BAE0}"/>
              </a:ext>
            </a:extLst>
          </p:cNvPr>
          <p:cNvSpPr>
            <a:spLocks noGrp="1"/>
          </p:cNvSpPr>
          <p:nvPr>
            <p:ph type="title"/>
          </p:nvPr>
        </p:nvSpPr>
        <p:spPr/>
        <p:txBody>
          <a:bodyPr/>
          <a:lstStyle/>
          <a:p>
            <a:r>
              <a:rPr lang="fa-IR" dirty="0">
                <a:cs typeface="B Titr" panose="00000700000000000000" pitchFamily="2" charset="-78"/>
              </a:rPr>
              <a:t>وقت نماز</a:t>
            </a:r>
          </a:p>
        </p:txBody>
      </p:sp>
      <p:sp>
        <p:nvSpPr>
          <p:cNvPr id="3" name="Content Placeholder 2">
            <a:extLst>
              <a:ext uri="{FF2B5EF4-FFF2-40B4-BE49-F238E27FC236}">
                <a16:creationId xmlns:a16="http://schemas.microsoft.com/office/drawing/2014/main" id="{1CF6E46F-DF11-43A3-BF2B-884307299D6D}"/>
              </a:ext>
            </a:extLst>
          </p:cNvPr>
          <p:cNvSpPr>
            <a:spLocks noGrp="1"/>
          </p:cNvSpPr>
          <p:nvPr>
            <p:ph idx="1"/>
          </p:nvPr>
        </p:nvSpPr>
        <p:spPr/>
        <p:txBody>
          <a:bodyPr>
            <a:normAutofit fontScale="92500" lnSpcReduction="20000"/>
          </a:bodyPr>
          <a:lstStyle/>
          <a:p>
            <a:r>
              <a:rPr lang="fa-IR" dirty="0">
                <a:solidFill>
                  <a:schemeClr val="tx1"/>
                </a:solidFill>
                <a:cs typeface="B Nazanin" panose="00000400000000000000" pitchFamily="2" charset="-78"/>
              </a:rPr>
              <a:t>وقت نماز صبح از اذان صبح تا طلوع آفتاب است</a:t>
            </a:r>
          </a:p>
          <a:p>
            <a:r>
              <a:rPr lang="fa-IR" dirty="0">
                <a:solidFill>
                  <a:schemeClr val="tx1"/>
                </a:solidFill>
                <a:cs typeface="B Nazanin" panose="00000400000000000000" pitchFamily="2" charset="-78"/>
              </a:rPr>
              <a:t>وقت نماز ظهر و عصر از اذان ظهر تا غروب آفتاب است</a:t>
            </a:r>
          </a:p>
          <a:p>
            <a:r>
              <a:rPr lang="fa-IR" dirty="0">
                <a:solidFill>
                  <a:schemeClr val="tx1"/>
                </a:solidFill>
                <a:cs typeface="B Nazanin" panose="00000400000000000000" pitchFamily="2" charset="-78"/>
              </a:rPr>
              <a:t>وقت نماز مغرب و عشا از اذان مغرب تا نیمه شب شرعی است</a:t>
            </a:r>
          </a:p>
          <a:p>
            <a:r>
              <a:rPr lang="fa-IR" dirty="0">
                <a:solidFill>
                  <a:schemeClr val="tx1"/>
                </a:solidFill>
                <a:cs typeface="B Nazanin" panose="00000400000000000000" pitchFamily="2" charset="-78"/>
              </a:rPr>
              <a:t>باید هر کدام از نمازها به ترتیب خوانده شود (در وقت خود). مثلا باید اول نماز ظهر خوانده شود و بعد نماز عصر و اول نماز مغرب بعد نماز عشا</a:t>
            </a:r>
          </a:p>
          <a:p>
            <a:r>
              <a:rPr lang="fa-IR" dirty="0">
                <a:solidFill>
                  <a:schemeClr val="tx1"/>
                </a:solidFill>
                <a:cs typeface="B Nazanin" panose="00000400000000000000" pitchFamily="2" charset="-78"/>
              </a:rPr>
              <a:t>بهتر است انسان نمازهای واجب خود را در اول وقت و در صورت امکان با جماعت بخواند</a:t>
            </a:r>
          </a:p>
          <a:p>
            <a:r>
              <a:rPr lang="fa-IR" dirty="0">
                <a:solidFill>
                  <a:schemeClr val="tx1"/>
                </a:solidFill>
                <a:cs typeface="B Nazanin" panose="00000400000000000000" pitchFamily="2" charset="-78"/>
              </a:rPr>
              <a:t>اگر کسی موفق نشد نمازهای خود را در وقت معین بخواند واجب است که قضای آن را به جا بیاورد.</a:t>
            </a:r>
          </a:p>
          <a:p>
            <a:pPr marL="0" indent="0" algn="ctr">
              <a:buNone/>
            </a:pPr>
            <a:r>
              <a:rPr lang="fa-IR" b="0" i="0" dirty="0">
                <a:solidFill>
                  <a:schemeClr val="tx1"/>
                </a:solidFill>
                <a:effectLst/>
                <a:latin typeface="ParsQuran"/>
                <a:cs typeface="B Nazanin" panose="00000400000000000000" pitchFamily="2" charset="-78"/>
              </a:rPr>
              <a:t>«أَقِمِ الصَّلَاةَ لِدُلُوكِ الشَّمْسِ إِلَى غَسَقِ اللَّيْلِ وَقُرْآنَ الْفَجْرِ إِنَّ قُرْآنَ الْفَجْرِ كَانَ مَشْهُودًا»</a:t>
            </a:r>
          </a:p>
          <a:p>
            <a:pPr marL="0" indent="0" algn="ctr">
              <a:buNone/>
            </a:pPr>
            <a:r>
              <a:rPr lang="fa-IR" b="0" i="0" dirty="0">
                <a:solidFill>
                  <a:schemeClr val="tx1"/>
                </a:solidFill>
                <a:effectLst/>
                <a:latin typeface="ParsFont"/>
                <a:cs typeface="B Nazanin" panose="00000400000000000000" pitchFamily="2" charset="-78"/>
              </a:rPr>
              <a:t>نماز را از زوال آفتاب تا نهايت تاريكى شب برپادار و [نيز] نماز صبح را زيرا نماز صبح همواره [مقرون با] حضور [فرشتگان] است</a:t>
            </a:r>
          </a:p>
          <a:p>
            <a:pPr marL="0" indent="0" algn="ctr">
              <a:buNone/>
            </a:pPr>
            <a:r>
              <a:rPr lang="fa-IR" dirty="0">
                <a:solidFill>
                  <a:schemeClr val="tx1"/>
                </a:solidFill>
                <a:latin typeface="ParsFont"/>
                <a:cs typeface="B Nazanin" panose="00000400000000000000" pitchFamily="2" charset="-78"/>
              </a:rPr>
              <a:t>(سوره اسرا آیه 78)</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2392850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0E0755-905F-4D65-8DD1-5142252F3FE6}"/>
              </a:ext>
            </a:extLst>
          </p:cNvPr>
          <p:cNvSpPr>
            <a:spLocks noGrp="1"/>
          </p:cNvSpPr>
          <p:nvPr>
            <p:ph type="body" idx="1"/>
          </p:nvPr>
        </p:nvSpPr>
        <p:spPr/>
        <p:txBody>
          <a:bodyPr/>
          <a:lstStyle/>
          <a:p>
            <a:endParaRPr lang="fa-IR" dirty="0"/>
          </a:p>
        </p:txBody>
      </p:sp>
      <p:sp>
        <p:nvSpPr>
          <p:cNvPr id="3" name="Title 2">
            <a:extLst>
              <a:ext uri="{FF2B5EF4-FFF2-40B4-BE49-F238E27FC236}">
                <a16:creationId xmlns:a16="http://schemas.microsoft.com/office/drawing/2014/main" id="{94EC394F-2E79-4FD9-8037-CB578BD7AC4A}"/>
              </a:ext>
            </a:extLst>
          </p:cNvPr>
          <p:cNvSpPr>
            <a:spLocks noGrp="1"/>
          </p:cNvSpPr>
          <p:nvPr>
            <p:ph type="ctrTitle"/>
          </p:nvPr>
        </p:nvSpPr>
        <p:spPr>
          <a:xfrm>
            <a:off x="1371600" y="3212976"/>
            <a:ext cx="6400800" cy="1206624"/>
          </a:xfrm>
        </p:spPr>
        <p:txBody>
          <a:bodyPr>
            <a:normAutofit/>
          </a:bodyPr>
          <a:lstStyle/>
          <a:p>
            <a:r>
              <a:rPr lang="fa-IR" sz="5400" dirty="0">
                <a:cs typeface="B Titr" panose="00000700000000000000" pitchFamily="2" charset="-78"/>
              </a:rPr>
              <a:t>اذان</a:t>
            </a:r>
          </a:p>
        </p:txBody>
      </p:sp>
    </p:spTree>
    <p:extLst>
      <p:ext uri="{BB962C8B-B14F-4D97-AF65-F5344CB8AC3E}">
        <p14:creationId xmlns:p14="http://schemas.microsoft.com/office/powerpoint/2010/main" val="2623694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A33D-87A3-49EC-81D2-BB00B65A2596}"/>
              </a:ext>
            </a:extLst>
          </p:cNvPr>
          <p:cNvSpPr>
            <a:spLocks noGrp="1"/>
          </p:cNvSpPr>
          <p:nvPr>
            <p:ph type="title"/>
          </p:nvPr>
        </p:nvSpPr>
        <p:spPr/>
        <p:txBody>
          <a:bodyPr/>
          <a:lstStyle/>
          <a:p>
            <a:r>
              <a:rPr lang="fa-IR" dirty="0">
                <a:cs typeface="B Titr" panose="00000700000000000000" pitchFamily="2" charset="-78"/>
              </a:rPr>
              <a:t>اذان</a:t>
            </a:r>
          </a:p>
        </p:txBody>
      </p:sp>
      <p:sp>
        <p:nvSpPr>
          <p:cNvPr id="3" name="Content Placeholder 2">
            <a:extLst>
              <a:ext uri="{FF2B5EF4-FFF2-40B4-BE49-F238E27FC236}">
                <a16:creationId xmlns:a16="http://schemas.microsoft.com/office/drawing/2014/main" id="{640F9ABB-595F-4F33-AEED-9A07B1E05F21}"/>
              </a:ext>
            </a:extLst>
          </p:cNvPr>
          <p:cNvSpPr>
            <a:spLocks noGrp="1"/>
          </p:cNvSpPr>
          <p:nvPr>
            <p:ph idx="1"/>
          </p:nvPr>
        </p:nvSpPr>
        <p:spPr/>
        <p:txBody>
          <a:bodyPr>
            <a:normAutofit/>
          </a:bodyPr>
          <a:lstStyle/>
          <a:p>
            <a:r>
              <a:rPr lang="fa-IR" sz="3600" dirty="0">
                <a:solidFill>
                  <a:schemeClr val="tx1"/>
                </a:solidFill>
                <a:cs typeface="B Nazanin" panose="00000400000000000000" pitchFamily="2" charset="-78"/>
              </a:rPr>
              <a:t>مستحب است در ابتدای نماز انسان اول اذان و بعد اقامه بگوید و بعد نماز را شروع کند</a:t>
            </a:r>
          </a:p>
        </p:txBody>
      </p:sp>
    </p:spTree>
    <p:extLst>
      <p:ext uri="{BB962C8B-B14F-4D97-AF65-F5344CB8AC3E}">
        <p14:creationId xmlns:p14="http://schemas.microsoft.com/office/powerpoint/2010/main" val="2996794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87807F-8909-4E26-A943-9D404B238083}"/>
              </a:ext>
            </a:extLst>
          </p:cNvPr>
          <p:cNvSpPr>
            <a:spLocks noGrp="1"/>
          </p:cNvSpPr>
          <p:nvPr>
            <p:ph sz="half" idx="2"/>
          </p:nvPr>
        </p:nvSpPr>
        <p:spPr/>
        <p:txBody>
          <a:bodyPr>
            <a:normAutofit/>
          </a:bodyPr>
          <a:lstStyle/>
          <a:p>
            <a:r>
              <a:rPr lang="fa-IR" sz="1800" dirty="0">
                <a:solidFill>
                  <a:schemeClr val="tx1"/>
                </a:solidFill>
                <a:cs typeface="B Nazanin" panose="00000400000000000000" pitchFamily="2" charset="-78"/>
              </a:rPr>
              <a:t>الله اکبر  4 مرتبه</a:t>
            </a:r>
          </a:p>
          <a:p>
            <a:r>
              <a:rPr lang="fa-IR" sz="1800" dirty="0">
                <a:solidFill>
                  <a:schemeClr val="tx1"/>
                </a:solidFill>
                <a:cs typeface="B Nazanin" panose="00000400000000000000" pitchFamily="2" charset="-78"/>
              </a:rPr>
              <a:t>اشهد ان لا اله الا الله  2 مرتبه</a:t>
            </a:r>
          </a:p>
          <a:p>
            <a:r>
              <a:rPr lang="fa-IR" sz="1800" dirty="0">
                <a:solidFill>
                  <a:schemeClr val="tx1"/>
                </a:solidFill>
                <a:cs typeface="B Nazanin" panose="00000400000000000000" pitchFamily="2" charset="-78"/>
              </a:rPr>
              <a:t>اشهد ان محمداً رسول الله  2 مرتبه</a:t>
            </a:r>
          </a:p>
          <a:p>
            <a:r>
              <a:rPr lang="fa-IR" sz="1800" dirty="0">
                <a:solidFill>
                  <a:schemeClr val="tx1"/>
                </a:solidFill>
                <a:cs typeface="B Nazanin" panose="00000400000000000000" pitchFamily="2" charset="-78"/>
              </a:rPr>
              <a:t>اشهد ان علیاً ولی الله  2 مرتبه</a:t>
            </a:r>
          </a:p>
          <a:p>
            <a:pPr marL="0" indent="0">
              <a:buNone/>
            </a:pPr>
            <a:r>
              <a:rPr lang="fa-IR" sz="1800" dirty="0">
                <a:solidFill>
                  <a:schemeClr val="tx1"/>
                </a:solidFill>
                <a:cs typeface="B Nazanin" panose="00000400000000000000" pitchFamily="2" charset="-78"/>
              </a:rPr>
              <a:t>(بدون گفتن این مورد اذان صحیح است)</a:t>
            </a:r>
          </a:p>
          <a:p>
            <a:r>
              <a:rPr lang="fa-IR" sz="1800" dirty="0">
                <a:solidFill>
                  <a:schemeClr val="tx1"/>
                </a:solidFill>
                <a:cs typeface="B Nazanin" panose="00000400000000000000" pitchFamily="2" charset="-78"/>
              </a:rPr>
              <a:t>حی علی الصلوة  2 مرتبه</a:t>
            </a:r>
          </a:p>
          <a:p>
            <a:r>
              <a:rPr lang="fa-IR" sz="1800" dirty="0">
                <a:solidFill>
                  <a:schemeClr val="tx1"/>
                </a:solidFill>
                <a:cs typeface="B Nazanin" panose="00000400000000000000" pitchFamily="2" charset="-78"/>
              </a:rPr>
              <a:t>حی علی الفلاح  2 مرتبه</a:t>
            </a:r>
          </a:p>
          <a:p>
            <a:r>
              <a:rPr lang="fa-IR" sz="1800" dirty="0">
                <a:solidFill>
                  <a:schemeClr val="tx1"/>
                </a:solidFill>
                <a:cs typeface="B Nazanin" panose="00000400000000000000" pitchFamily="2" charset="-78"/>
              </a:rPr>
              <a:t>حی علی خیر العمل  2 مرتبه</a:t>
            </a:r>
          </a:p>
          <a:p>
            <a:r>
              <a:rPr lang="fa-IR" sz="1800" dirty="0">
                <a:solidFill>
                  <a:schemeClr val="tx1"/>
                </a:solidFill>
                <a:cs typeface="B Nazanin" panose="00000400000000000000" pitchFamily="2" charset="-78"/>
              </a:rPr>
              <a:t>الله اکبر  2 مرتبه</a:t>
            </a:r>
          </a:p>
          <a:p>
            <a:r>
              <a:rPr lang="fa-IR" sz="1800" dirty="0">
                <a:solidFill>
                  <a:schemeClr val="tx1"/>
                </a:solidFill>
                <a:cs typeface="B Nazanin" panose="00000400000000000000" pitchFamily="2" charset="-78"/>
              </a:rPr>
              <a:t>لا اله الا الله  2 مرتبه</a:t>
            </a:r>
          </a:p>
          <a:p>
            <a:endParaRPr lang="fa-IR" sz="1600" dirty="0"/>
          </a:p>
        </p:txBody>
      </p:sp>
      <p:sp>
        <p:nvSpPr>
          <p:cNvPr id="3" name="Title 2">
            <a:extLst>
              <a:ext uri="{FF2B5EF4-FFF2-40B4-BE49-F238E27FC236}">
                <a16:creationId xmlns:a16="http://schemas.microsoft.com/office/drawing/2014/main" id="{7323D905-081F-40C9-9614-F8F1F47D2C46}"/>
              </a:ext>
            </a:extLst>
          </p:cNvPr>
          <p:cNvSpPr>
            <a:spLocks noGrp="1"/>
          </p:cNvSpPr>
          <p:nvPr>
            <p:ph type="title"/>
          </p:nvPr>
        </p:nvSpPr>
        <p:spPr/>
        <p:txBody>
          <a:bodyPr>
            <a:normAutofit/>
          </a:bodyPr>
          <a:lstStyle/>
          <a:p>
            <a:r>
              <a:rPr lang="fa-IR" sz="4400" dirty="0">
                <a:cs typeface="B Titr" panose="00000700000000000000" pitchFamily="2" charset="-78"/>
              </a:rPr>
              <a:t>نحوه گفتن اذان</a:t>
            </a:r>
          </a:p>
        </p:txBody>
      </p:sp>
      <p:sp>
        <p:nvSpPr>
          <p:cNvPr id="4" name="Content Placeholder 3">
            <a:extLst>
              <a:ext uri="{FF2B5EF4-FFF2-40B4-BE49-F238E27FC236}">
                <a16:creationId xmlns:a16="http://schemas.microsoft.com/office/drawing/2014/main" id="{B3271455-B4FA-48F6-884D-99D736BA8EC2}"/>
              </a:ext>
            </a:extLst>
          </p:cNvPr>
          <p:cNvSpPr>
            <a:spLocks noGrp="1"/>
          </p:cNvSpPr>
          <p:nvPr>
            <p:ph sz="half" idx="1"/>
          </p:nvPr>
        </p:nvSpPr>
        <p:spPr>
          <a:xfrm>
            <a:off x="251520" y="1524000"/>
            <a:ext cx="4464496" cy="4876800"/>
          </a:xfrm>
        </p:spPr>
        <p:txBody>
          <a:bodyPr>
            <a:noAutofit/>
          </a:bodyPr>
          <a:lstStyle/>
          <a:p>
            <a:r>
              <a:rPr lang="fa-IR" sz="1800" dirty="0">
                <a:solidFill>
                  <a:schemeClr val="tx1"/>
                </a:solidFill>
                <a:cs typeface="B Nazanin" panose="00000400000000000000" pitchFamily="2" charset="-78"/>
              </a:rPr>
              <a:t>خدا بزرگتر از آن است که بتوان او را توصیف کرد</a:t>
            </a:r>
          </a:p>
          <a:p>
            <a:r>
              <a:rPr lang="fa-IR" sz="1800" dirty="0">
                <a:solidFill>
                  <a:schemeClr val="tx1"/>
                </a:solidFill>
                <a:cs typeface="B Nazanin" panose="00000400000000000000" pitchFamily="2" charset="-78"/>
              </a:rPr>
              <a:t>شهادت می دهم که خدایی جز خدای واحد نیست</a:t>
            </a:r>
          </a:p>
          <a:p>
            <a:r>
              <a:rPr lang="fa-IR" sz="1800" dirty="0">
                <a:solidFill>
                  <a:schemeClr val="tx1"/>
                </a:solidFill>
                <a:cs typeface="B Nazanin" panose="00000400000000000000" pitchFamily="2" charset="-78"/>
              </a:rPr>
              <a:t>شهادت می دهم که محمد (ص) پیامبر خدا است</a:t>
            </a:r>
          </a:p>
          <a:p>
            <a:r>
              <a:rPr lang="fa-IR" sz="1800" dirty="0">
                <a:solidFill>
                  <a:schemeClr val="tx1"/>
                </a:solidFill>
                <a:cs typeface="B Nazanin" panose="00000400000000000000" pitchFamily="2" charset="-78"/>
              </a:rPr>
              <a:t>شهادت می دهم که علی (ع) ولی خدا است</a:t>
            </a:r>
          </a:p>
          <a:p>
            <a:endParaRPr lang="fa-IR" sz="1800" dirty="0">
              <a:solidFill>
                <a:schemeClr val="tx1"/>
              </a:solidFill>
              <a:cs typeface="B Nazanin" panose="00000400000000000000" pitchFamily="2" charset="-78"/>
            </a:endParaRPr>
          </a:p>
          <a:p>
            <a:r>
              <a:rPr lang="fa-IR" sz="1800" dirty="0">
                <a:solidFill>
                  <a:schemeClr val="tx1"/>
                </a:solidFill>
                <a:cs typeface="B Nazanin" panose="00000400000000000000" pitchFamily="2" charset="-78"/>
              </a:rPr>
              <a:t>بشتابید به سوی نماز</a:t>
            </a:r>
          </a:p>
          <a:p>
            <a:r>
              <a:rPr lang="fa-IR" sz="1800" dirty="0">
                <a:solidFill>
                  <a:schemeClr val="tx1"/>
                </a:solidFill>
                <a:cs typeface="B Nazanin" panose="00000400000000000000" pitchFamily="2" charset="-78"/>
              </a:rPr>
              <a:t>بشتابید به سوی رستگاری</a:t>
            </a:r>
          </a:p>
          <a:p>
            <a:r>
              <a:rPr lang="fa-IR" sz="1800" dirty="0">
                <a:solidFill>
                  <a:schemeClr val="tx1"/>
                </a:solidFill>
                <a:cs typeface="B Nazanin" panose="00000400000000000000" pitchFamily="2" charset="-78"/>
              </a:rPr>
              <a:t>بشتابید به سوی بهترین کارها</a:t>
            </a:r>
          </a:p>
          <a:p>
            <a:r>
              <a:rPr lang="fa-IR" sz="1800" dirty="0">
                <a:solidFill>
                  <a:schemeClr val="tx1"/>
                </a:solidFill>
                <a:cs typeface="B Nazanin" panose="00000400000000000000" pitchFamily="2" charset="-78"/>
              </a:rPr>
              <a:t>خدا بزرگتر از آن است که بتوان او را توصیف کرد</a:t>
            </a:r>
          </a:p>
          <a:p>
            <a:r>
              <a:rPr lang="fa-IR" sz="1800" dirty="0">
                <a:solidFill>
                  <a:schemeClr val="tx1"/>
                </a:solidFill>
                <a:cs typeface="B Nazanin" panose="00000400000000000000" pitchFamily="2" charset="-78"/>
              </a:rPr>
              <a:t>خدایی جز خدای واحد نیست</a:t>
            </a:r>
          </a:p>
        </p:txBody>
      </p:sp>
    </p:spTree>
    <p:extLst>
      <p:ext uri="{BB962C8B-B14F-4D97-AF65-F5344CB8AC3E}">
        <p14:creationId xmlns:p14="http://schemas.microsoft.com/office/powerpoint/2010/main" val="100581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87807F-8909-4E26-A943-9D404B238083}"/>
              </a:ext>
            </a:extLst>
          </p:cNvPr>
          <p:cNvSpPr>
            <a:spLocks noGrp="1"/>
          </p:cNvSpPr>
          <p:nvPr>
            <p:ph sz="half" idx="2"/>
          </p:nvPr>
        </p:nvSpPr>
        <p:spPr/>
        <p:txBody>
          <a:bodyPr>
            <a:normAutofit/>
          </a:bodyPr>
          <a:lstStyle/>
          <a:p>
            <a:r>
              <a:rPr lang="fa-IR" sz="1600" dirty="0">
                <a:solidFill>
                  <a:schemeClr val="tx1"/>
                </a:solidFill>
                <a:cs typeface="B Nazanin" panose="00000400000000000000" pitchFamily="2" charset="-78"/>
              </a:rPr>
              <a:t>الله اکبر  2 مرتبه</a:t>
            </a:r>
          </a:p>
          <a:p>
            <a:r>
              <a:rPr lang="fa-IR" sz="1600" dirty="0">
                <a:solidFill>
                  <a:schemeClr val="tx1"/>
                </a:solidFill>
                <a:cs typeface="B Nazanin" panose="00000400000000000000" pitchFamily="2" charset="-78"/>
              </a:rPr>
              <a:t>اشهد ان لا اله الا الله  2 مرتبه</a:t>
            </a:r>
          </a:p>
          <a:p>
            <a:r>
              <a:rPr lang="fa-IR" sz="1600" dirty="0">
                <a:solidFill>
                  <a:schemeClr val="tx1"/>
                </a:solidFill>
                <a:cs typeface="B Nazanin" panose="00000400000000000000" pitchFamily="2" charset="-78"/>
              </a:rPr>
              <a:t>اشهد ان محمداً رسول الله  2 مرتبه</a:t>
            </a:r>
          </a:p>
          <a:p>
            <a:r>
              <a:rPr lang="fa-IR" sz="1600" dirty="0">
                <a:solidFill>
                  <a:schemeClr val="tx1"/>
                </a:solidFill>
                <a:cs typeface="B Nazanin" panose="00000400000000000000" pitchFamily="2" charset="-78"/>
              </a:rPr>
              <a:t>اشهد ان علیاً ولی الله  2 مرتبه</a:t>
            </a:r>
          </a:p>
          <a:p>
            <a:pPr marL="0" indent="0">
              <a:buNone/>
            </a:pPr>
            <a:r>
              <a:rPr lang="fa-IR" sz="1600" dirty="0">
                <a:solidFill>
                  <a:schemeClr val="tx1"/>
                </a:solidFill>
                <a:cs typeface="B Nazanin" panose="00000400000000000000" pitchFamily="2" charset="-78"/>
              </a:rPr>
              <a:t>(بدون گفتن این مورد اذان صحیح است)</a:t>
            </a:r>
          </a:p>
          <a:p>
            <a:r>
              <a:rPr lang="fa-IR" sz="1600" dirty="0">
                <a:solidFill>
                  <a:schemeClr val="tx1"/>
                </a:solidFill>
                <a:cs typeface="B Nazanin" panose="00000400000000000000" pitchFamily="2" charset="-78"/>
              </a:rPr>
              <a:t>حی علی الصلوة  2 مرتبه</a:t>
            </a:r>
          </a:p>
          <a:p>
            <a:r>
              <a:rPr lang="fa-IR" sz="1600" dirty="0">
                <a:solidFill>
                  <a:schemeClr val="tx1"/>
                </a:solidFill>
                <a:cs typeface="B Nazanin" panose="00000400000000000000" pitchFamily="2" charset="-78"/>
              </a:rPr>
              <a:t>حی علی الفلاح  2 مرتبه</a:t>
            </a:r>
          </a:p>
          <a:p>
            <a:r>
              <a:rPr lang="fa-IR" sz="1600" dirty="0">
                <a:solidFill>
                  <a:schemeClr val="tx1"/>
                </a:solidFill>
                <a:cs typeface="B Nazanin" panose="00000400000000000000" pitchFamily="2" charset="-78"/>
              </a:rPr>
              <a:t>حی علی خیر العمل  2 مرتبه</a:t>
            </a:r>
          </a:p>
          <a:p>
            <a:r>
              <a:rPr lang="fa-IR" sz="1600" dirty="0">
                <a:solidFill>
                  <a:schemeClr val="tx1"/>
                </a:solidFill>
                <a:cs typeface="B Nazanin" panose="00000400000000000000" pitchFamily="2" charset="-78"/>
              </a:rPr>
              <a:t>قد قامت الصلوة  2 مرتبه</a:t>
            </a:r>
          </a:p>
          <a:p>
            <a:r>
              <a:rPr lang="fa-IR" sz="1600" dirty="0">
                <a:solidFill>
                  <a:schemeClr val="tx1"/>
                </a:solidFill>
                <a:cs typeface="B Nazanin" panose="00000400000000000000" pitchFamily="2" charset="-78"/>
              </a:rPr>
              <a:t>الله اکبر  2 مرتبه</a:t>
            </a:r>
          </a:p>
          <a:p>
            <a:r>
              <a:rPr lang="fa-IR" sz="1600" dirty="0">
                <a:solidFill>
                  <a:schemeClr val="tx1"/>
                </a:solidFill>
                <a:cs typeface="B Nazanin" panose="00000400000000000000" pitchFamily="2" charset="-78"/>
              </a:rPr>
              <a:t>لا اله الا الله  1 مرتبه</a:t>
            </a:r>
          </a:p>
          <a:p>
            <a:endParaRPr lang="fa-IR" sz="1600" dirty="0"/>
          </a:p>
        </p:txBody>
      </p:sp>
      <p:sp>
        <p:nvSpPr>
          <p:cNvPr id="3" name="Title 2">
            <a:extLst>
              <a:ext uri="{FF2B5EF4-FFF2-40B4-BE49-F238E27FC236}">
                <a16:creationId xmlns:a16="http://schemas.microsoft.com/office/drawing/2014/main" id="{7323D905-081F-40C9-9614-F8F1F47D2C46}"/>
              </a:ext>
            </a:extLst>
          </p:cNvPr>
          <p:cNvSpPr>
            <a:spLocks noGrp="1"/>
          </p:cNvSpPr>
          <p:nvPr>
            <p:ph type="title"/>
          </p:nvPr>
        </p:nvSpPr>
        <p:spPr/>
        <p:txBody>
          <a:bodyPr>
            <a:normAutofit/>
          </a:bodyPr>
          <a:lstStyle/>
          <a:p>
            <a:r>
              <a:rPr lang="fa-IR" sz="4400" dirty="0">
                <a:cs typeface="B Titr" panose="00000700000000000000" pitchFamily="2" charset="-78"/>
              </a:rPr>
              <a:t>نحوه گفتن اقامه</a:t>
            </a:r>
          </a:p>
        </p:txBody>
      </p:sp>
      <p:sp>
        <p:nvSpPr>
          <p:cNvPr id="4" name="Content Placeholder 3">
            <a:extLst>
              <a:ext uri="{FF2B5EF4-FFF2-40B4-BE49-F238E27FC236}">
                <a16:creationId xmlns:a16="http://schemas.microsoft.com/office/drawing/2014/main" id="{B3271455-B4FA-48F6-884D-99D736BA8EC2}"/>
              </a:ext>
            </a:extLst>
          </p:cNvPr>
          <p:cNvSpPr>
            <a:spLocks noGrp="1"/>
          </p:cNvSpPr>
          <p:nvPr>
            <p:ph sz="half" idx="1"/>
          </p:nvPr>
        </p:nvSpPr>
        <p:spPr>
          <a:xfrm>
            <a:off x="251520" y="1524000"/>
            <a:ext cx="4464496" cy="4876800"/>
          </a:xfrm>
        </p:spPr>
        <p:txBody>
          <a:bodyPr>
            <a:normAutofit/>
          </a:bodyPr>
          <a:lstStyle/>
          <a:p>
            <a:r>
              <a:rPr lang="fa-IR" sz="1600" dirty="0">
                <a:solidFill>
                  <a:schemeClr val="tx1"/>
                </a:solidFill>
                <a:cs typeface="B Nazanin" panose="00000400000000000000" pitchFamily="2" charset="-78"/>
              </a:rPr>
              <a:t>خدا بزرگتر از آن است که بتوان او را توصیف کرد</a:t>
            </a:r>
          </a:p>
          <a:p>
            <a:r>
              <a:rPr lang="fa-IR" sz="1600" dirty="0">
                <a:solidFill>
                  <a:schemeClr val="tx1"/>
                </a:solidFill>
                <a:cs typeface="B Nazanin" panose="00000400000000000000" pitchFamily="2" charset="-78"/>
              </a:rPr>
              <a:t>شهادت می دهم که خدایی جز خدای واحد نیست</a:t>
            </a:r>
          </a:p>
          <a:p>
            <a:r>
              <a:rPr lang="fa-IR" sz="1600" dirty="0">
                <a:solidFill>
                  <a:schemeClr val="tx1"/>
                </a:solidFill>
                <a:cs typeface="B Nazanin" panose="00000400000000000000" pitchFamily="2" charset="-78"/>
              </a:rPr>
              <a:t>شهادت می دهم که محمد (ص) پیامبر خدا است</a:t>
            </a:r>
          </a:p>
          <a:p>
            <a:r>
              <a:rPr lang="fa-IR" sz="1600" dirty="0">
                <a:solidFill>
                  <a:schemeClr val="tx1"/>
                </a:solidFill>
                <a:cs typeface="B Nazanin" panose="00000400000000000000" pitchFamily="2" charset="-78"/>
              </a:rPr>
              <a:t>شهادت می دهم که علی (ع) ولی خدا است</a:t>
            </a:r>
          </a:p>
          <a:p>
            <a:endParaRPr lang="fa-IR" sz="1600" dirty="0">
              <a:solidFill>
                <a:schemeClr val="tx1"/>
              </a:solidFill>
              <a:cs typeface="B Nazanin" panose="00000400000000000000" pitchFamily="2" charset="-78"/>
            </a:endParaRPr>
          </a:p>
          <a:p>
            <a:r>
              <a:rPr lang="fa-IR" sz="1600" dirty="0">
                <a:solidFill>
                  <a:schemeClr val="tx1"/>
                </a:solidFill>
                <a:cs typeface="B Nazanin" panose="00000400000000000000" pitchFamily="2" charset="-78"/>
              </a:rPr>
              <a:t>بشتابید به سوی نماز</a:t>
            </a:r>
          </a:p>
          <a:p>
            <a:r>
              <a:rPr lang="fa-IR" sz="1600" dirty="0">
                <a:solidFill>
                  <a:schemeClr val="tx1"/>
                </a:solidFill>
                <a:cs typeface="B Nazanin" panose="00000400000000000000" pitchFamily="2" charset="-78"/>
              </a:rPr>
              <a:t>بشتابید به سوی رستگاری</a:t>
            </a:r>
          </a:p>
          <a:p>
            <a:r>
              <a:rPr lang="fa-IR" sz="1600" dirty="0">
                <a:solidFill>
                  <a:schemeClr val="tx1"/>
                </a:solidFill>
                <a:cs typeface="B Nazanin" panose="00000400000000000000" pitchFamily="2" charset="-78"/>
              </a:rPr>
              <a:t>بشتابید به سوی بهترین کارها</a:t>
            </a:r>
          </a:p>
          <a:p>
            <a:r>
              <a:rPr lang="fa-IR" sz="1600" dirty="0">
                <a:solidFill>
                  <a:schemeClr val="tx1"/>
                </a:solidFill>
                <a:cs typeface="B Nazanin" panose="00000400000000000000" pitchFamily="2" charset="-78"/>
              </a:rPr>
              <a:t>همانا نماز برپا شد</a:t>
            </a:r>
          </a:p>
          <a:p>
            <a:r>
              <a:rPr lang="fa-IR" sz="1600" dirty="0">
                <a:solidFill>
                  <a:schemeClr val="tx1"/>
                </a:solidFill>
                <a:cs typeface="B Nazanin" panose="00000400000000000000" pitchFamily="2" charset="-78"/>
              </a:rPr>
              <a:t>خدا بزرگتر از آن است که بتوان او را توصیف کرد</a:t>
            </a:r>
          </a:p>
          <a:p>
            <a:r>
              <a:rPr lang="fa-IR" sz="1600" dirty="0">
                <a:solidFill>
                  <a:schemeClr val="tx1"/>
                </a:solidFill>
                <a:cs typeface="B Nazanin" panose="00000400000000000000" pitchFamily="2" charset="-78"/>
              </a:rPr>
              <a:t>خدایی جز خدای واحد نیست</a:t>
            </a:r>
          </a:p>
        </p:txBody>
      </p:sp>
    </p:spTree>
    <p:extLst>
      <p:ext uri="{BB962C8B-B14F-4D97-AF65-F5344CB8AC3E}">
        <p14:creationId xmlns:p14="http://schemas.microsoft.com/office/powerpoint/2010/main" val="1317585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6F9F-D15F-4ADF-B95B-BFB5ECFCC49E}"/>
              </a:ext>
            </a:extLst>
          </p:cNvPr>
          <p:cNvSpPr>
            <a:spLocks noGrp="1"/>
          </p:cNvSpPr>
          <p:nvPr>
            <p:ph type="title"/>
          </p:nvPr>
        </p:nvSpPr>
        <p:spPr/>
        <p:txBody>
          <a:bodyPr/>
          <a:lstStyle/>
          <a:p>
            <a:r>
              <a:rPr lang="fa-IR" dirty="0">
                <a:cs typeface="B Titr" panose="00000700000000000000" pitchFamily="2" charset="-78"/>
              </a:rPr>
              <a:t>نیت</a:t>
            </a:r>
          </a:p>
        </p:txBody>
      </p:sp>
      <p:sp>
        <p:nvSpPr>
          <p:cNvPr id="3" name="Content Placeholder 2">
            <a:extLst>
              <a:ext uri="{FF2B5EF4-FFF2-40B4-BE49-F238E27FC236}">
                <a16:creationId xmlns:a16="http://schemas.microsoft.com/office/drawing/2014/main" id="{BA6C3F69-952A-4B16-B6FF-2640DBF14B7C}"/>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قبل از شروع نماز باید نیت کنیم یعنی باید در ذهن خود بگذرانیم که کدام یک از نمازها را می خواهیم بخوانیم (مثل نماز صبح یا ظهر یا ...)</a:t>
            </a:r>
          </a:p>
          <a:p>
            <a:r>
              <a:rPr lang="fa-IR" sz="2400" dirty="0">
                <a:solidFill>
                  <a:schemeClr val="tx1"/>
                </a:solidFill>
                <a:cs typeface="B Nazanin" panose="00000400000000000000" pitchFamily="2" charset="-78"/>
              </a:rPr>
              <a:t>نیت باید «قربة الی الله» باشد یعنی برای رضایت خداوند باشد</a:t>
            </a:r>
          </a:p>
          <a:p>
            <a:r>
              <a:rPr lang="fa-IR" sz="2400" dirty="0">
                <a:solidFill>
                  <a:schemeClr val="tx1"/>
                </a:solidFill>
                <a:cs typeface="B Nazanin" panose="00000400000000000000" pitchFamily="2" charset="-78"/>
              </a:rPr>
              <a:t>لازم نیست حتماً نیت را به زبان آورد بلکه همان که از ذهن گذشت کافی است. گفتن آن هم به زبان اشکالی ندارد</a:t>
            </a:r>
          </a:p>
        </p:txBody>
      </p:sp>
    </p:spTree>
    <p:extLst>
      <p:ext uri="{BB962C8B-B14F-4D97-AF65-F5344CB8AC3E}">
        <p14:creationId xmlns:p14="http://schemas.microsoft.com/office/powerpoint/2010/main" val="64011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B29B6A-B541-4026-9988-A53A7BBC4C80}"/>
              </a:ext>
            </a:extLst>
          </p:cNvPr>
          <p:cNvSpPr>
            <a:spLocks noGrp="1"/>
          </p:cNvSpPr>
          <p:nvPr>
            <p:ph type="body" idx="1"/>
          </p:nvPr>
        </p:nvSpPr>
        <p:spPr/>
        <p:txBody>
          <a:bodyPr/>
          <a:lstStyle/>
          <a:p>
            <a:endParaRPr lang="fa-IR"/>
          </a:p>
        </p:txBody>
      </p:sp>
      <p:sp>
        <p:nvSpPr>
          <p:cNvPr id="3" name="Title 2">
            <a:extLst>
              <a:ext uri="{FF2B5EF4-FFF2-40B4-BE49-F238E27FC236}">
                <a16:creationId xmlns:a16="http://schemas.microsoft.com/office/drawing/2014/main" id="{C54AC349-EC92-4103-8198-DB1B15A0FB9D}"/>
              </a:ext>
            </a:extLst>
          </p:cNvPr>
          <p:cNvSpPr>
            <a:spLocks noGrp="1"/>
          </p:cNvSpPr>
          <p:nvPr>
            <p:ph type="ctrTitle"/>
          </p:nvPr>
        </p:nvSpPr>
        <p:spPr>
          <a:xfrm>
            <a:off x="1371600" y="3048000"/>
            <a:ext cx="6400800" cy="1371600"/>
          </a:xfrm>
        </p:spPr>
        <p:txBody>
          <a:bodyPr>
            <a:normAutofit/>
          </a:bodyPr>
          <a:lstStyle/>
          <a:p>
            <a:r>
              <a:rPr lang="fa-IR" sz="5400" dirty="0">
                <a:cs typeface="B Titr" panose="00000700000000000000" pitchFamily="2" charset="-78"/>
              </a:rPr>
              <a:t>شروع نماز</a:t>
            </a:r>
          </a:p>
        </p:txBody>
      </p:sp>
    </p:spTree>
    <p:extLst>
      <p:ext uri="{BB962C8B-B14F-4D97-AF65-F5344CB8AC3E}">
        <p14:creationId xmlns:p14="http://schemas.microsoft.com/office/powerpoint/2010/main" val="2966635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87E2-E288-4632-9DD6-502ACFDAE98F}"/>
              </a:ext>
            </a:extLst>
          </p:cNvPr>
          <p:cNvSpPr>
            <a:spLocks noGrp="1"/>
          </p:cNvSpPr>
          <p:nvPr>
            <p:ph type="title"/>
          </p:nvPr>
        </p:nvSpPr>
        <p:spPr/>
        <p:txBody>
          <a:bodyPr/>
          <a:lstStyle/>
          <a:p>
            <a:r>
              <a:rPr lang="fa-IR" dirty="0">
                <a:cs typeface="B Titr" panose="00000700000000000000" pitchFamily="2" charset="-78"/>
              </a:rPr>
              <a:t>تکبیرة الاحرام</a:t>
            </a:r>
          </a:p>
        </p:txBody>
      </p:sp>
      <p:sp>
        <p:nvSpPr>
          <p:cNvPr id="3" name="Content Placeholder 2">
            <a:extLst>
              <a:ext uri="{FF2B5EF4-FFF2-40B4-BE49-F238E27FC236}">
                <a16:creationId xmlns:a16="http://schemas.microsoft.com/office/drawing/2014/main" id="{2F5B8552-AAF6-436A-8CE2-0F476839B5FE}"/>
              </a:ext>
            </a:extLst>
          </p:cNvPr>
          <p:cNvSpPr>
            <a:spLocks noGrp="1"/>
          </p:cNvSpPr>
          <p:nvPr>
            <p:ph idx="1"/>
          </p:nvPr>
        </p:nvSpPr>
        <p:spPr/>
        <p:txBody>
          <a:bodyPr>
            <a:normAutofit fontScale="92500" lnSpcReduction="10000"/>
          </a:bodyPr>
          <a:lstStyle/>
          <a:p>
            <a:r>
              <a:rPr lang="fa-IR" dirty="0">
                <a:solidFill>
                  <a:schemeClr val="tx1"/>
                </a:solidFill>
                <a:cs typeface="B Nazanin" panose="00000400000000000000" pitchFamily="2" charset="-78"/>
              </a:rPr>
              <a:t>با گفتن الله اکبر نماز شروع می شود</a:t>
            </a:r>
          </a:p>
          <a:p>
            <a:r>
              <a:rPr lang="fa-IR" dirty="0">
                <a:solidFill>
                  <a:schemeClr val="tx1"/>
                </a:solidFill>
                <a:cs typeface="B Nazanin" panose="00000400000000000000" pitchFamily="2" charset="-78"/>
              </a:rPr>
              <a:t>هنگام گفتن الله اکبر (تکبیرة الاحرام) مستحب است دست ها را تا مقابل گوش ها بالا برد</a:t>
            </a:r>
          </a:p>
          <a:p>
            <a:r>
              <a:rPr lang="fa-IR" dirty="0">
                <a:solidFill>
                  <a:schemeClr val="tx1"/>
                </a:solidFill>
                <a:cs typeface="B Nazanin" panose="00000400000000000000" pitchFamily="2" charset="-78"/>
              </a:rPr>
              <a:t>بعد از گفتن الله اکبر تا پایان نماز اگر کارهای زیر را انجام بدهیم نماز باطل می شود:</a:t>
            </a:r>
          </a:p>
          <a:p>
            <a:pPr marL="0" indent="0">
              <a:buNone/>
            </a:pPr>
            <a:r>
              <a:rPr lang="fa-IR" dirty="0">
                <a:solidFill>
                  <a:schemeClr val="tx1"/>
                </a:solidFill>
                <a:cs typeface="B Nazanin" panose="00000400000000000000" pitchFamily="2" charset="-78"/>
              </a:rPr>
              <a:t>     1- خوردن و آشامیدن</a:t>
            </a:r>
          </a:p>
          <a:p>
            <a:pPr marL="0" indent="0">
              <a:buNone/>
            </a:pPr>
            <a:r>
              <a:rPr lang="fa-IR" dirty="0">
                <a:solidFill>
                  <a:schemeClr val="tx1"/>
                </a:solidFill>
                <a:cs typeface="B Nazanin" panose="00000400000000000000" pitchFamily="2" charset="-78"/>
              </a:rPr>
              <a:t>     2- از قبله روی خود را برگرداندن</a:t>
            </a:r>
          </a:p>
          <a:p>
            <a:pPr marL="0" indent="0">
              <a:buNone/>
            </a:pPr>
            <a:r>
              <a:rPr lang="fa-IR" dirty="0">
                <a:solidFill>
                  <a:schemeClr val="tx1"/>
                </a:solidFill>
                <a:cs typeface="B Nazanin" panose="00000400000000000000" pitchFamily="2" charset="-78"/>
              </a:rPr>
              <a:t>     3- سخن گفتن (غیر از اذکار نماز)</a:t>
            </a:r>
          </a:p>
          <a:p>
            <a:pPr marL="0" indent="0">
              <a:buNone/>
            </a:pPr>
            <a:r>
              <a:rPr lang="fa-IR" dirty="0">
                <a:solidFill>
                  <a:schemeClr val="tx1"/>
                </a:solidFill>
                <a:cs typeface="B Nazanin" panose="00000400000000000000" pitchFamily="2" charset="-78"/>
              </a:rPr>
              <a:t>     4- خندیدن (صدادار)</a:t>
            </a:r>
          </a:p>
          <a:p>
            <a:pPr marL="0" indent="0">
              <a:buNone/>
            </a:pPr>
            <a:r>
              <a:rPr lang="fa-IR" dirty="0">
                <a:solidFill>
                  <a:schemeClr val="tx1"/>
                </a:solidFill>
                <a:cs typeface="B Nazanin" panose="00000400000000000000" pitchFamily="2" charset="-78"/>
              </a:rPr>
              <a:t>     5- گریه کردن برای امور دنیوی</a:t>
            </a:r>
          </a:p>
          <a:p>
            <a:pPr marL="0" indent="0">
              <a:buNone/>
            </a:pPr>
            <a:r>
              <a:rPr lang="fa-IR" dirty="0">
                <a:solidFill>
                  <a:schemeClr val="tx1"/>
                </a:solidFill>
                <a:cs typeface="B Nazanin" panose="00000400000000000000" pitchFamily="2" charset="-78"/>
              </a:rPr>
              <a:t>     6- به هم زدن وضعیت نماز (مثل راه رفتن)</a:t>
            </a:r>
          </a:p>
          <a:p>
            <a:pPr marL="0" indent="0">
              <a:buNone/>
            </a:pPr>
            <a:r>
              <a:rPr lang="fa-IR" dirty="0">
                <a:solidFill>
                  <a:schemeClr val="tx1"/>
                </a:solidFill>
                <a:cs typeface="B Nazanin" panose="00000400000000000000" pitchFamily="2" charset="-78"/>
              </a:rPr>
              <a:t>     7- کم یا زیاد کردن اجزای اصلی نماز مثل رکوع و سجود</a:t>
            </a:r>
          </a:p>
        </p:txBody>
      </p:sp>
    </p:spTree>
    <p:extLst>
      <p:ext uri="{BB962C8B-B14F-4D97-AF65-F5344CB8AC3E}">
        <p14:creationId xmlns:p14="http://schemas.microsoft.com/office/powerpoint/2010/main" val="362602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effectLst/>
                <a:cs typeface="B Titr" panose="00000700000000000000" pitchFamily="2" charset="-78"/>
              </a:rPr>
              <a:t>چرا نماز می خوانیم؟</a:t>
            </a:r>
            <a:endParaRPr lang="en-US" dirty="0">
              <a:cs typeface="B Titr" panose="00000700000000000000" pitchFamily="2" charset="-78"/>
            </a:endParaRPr>
          </a:p>
        </p:txBody>
      </p:sp>
      <p:sp>
        <p:nvSpPr>
          <p:cNvPr id="3" name="Content Placeholder 2"/>
          <p:cNvSpPr>
            <a:spLocks noGrp="1"/>
          </p:cNvSpPr>
          <p:nvPr>
            <p:ph idx="1"/>
          </p:nvPr>
        </p:nvSpPr>
        <p:spPr>
          <a:xfrm>
            <a:off x="304800" y="1700808"/>
            <a:ext cx="8534400" cy="4800600"/>
          </a:xfrm>
        </p:spPr>
        <p:txBody>
          <a:bodyPr>
            <a:noAutofit/>
          </a:bodyPr>
          <a:lstStyle/>
          <a:p>
            <a:r>
              <a:rPr lang="fa-IR" sz="3200" b="1" dirty="0">
                <a:solidFill>
                  <a:schemeClr val="tx1"/>
                </a:solidFill>
                <a:cs typeface="B Nazanin" panose="00000400000000000000" pitchFamily="2" charset="-78"/>
              </a:rPr>
              <a:t>بزرگترین عبادت است</a:t>
            </a:r>
            <a:endParaRPr lang="en-US" sz="3200" b="1" dirty="0">
              <a:solidFill>
                <a:schemeClr val="tx1"/>
              </a:solidFill>
              <a:cs typeface="B Nazanin" panose="00000400000000000000" pitchFamily="2" charset="-78"/>
            </a:endParaRPr>
          </a:p>
          <a:p>
            <a:pPr marL="0" indent="0" algn="ctr">
              <a:buNone/>
            </a:pPr>
            <a:r>
              <a:rPr lang="fa-IR" sz="2400" dirty="0">
                <a:solidFill>
                  <a:schemeClr val="tx1"/>
                </a:solidFill>
                <a:cs typeface="B Nazanin" panose="00000400000000000000" pitchFamily="2" charset="-78"/>
              </a:rPr>
              <a:t>«اتْلُ مَا أُوحِيَ إِلَيْكَ مِنَ الْكِتَابِ وَأَقِمِ الصَّلَاةَ إِنَّ الصَّلَاةَ تَنْهَى عَنِ الْفَحْشَاءِ وَالْمُنْكَرِ وَلَذِكْرُ اللَّهِ أَكْبَرُ وَاللَّهُ يَعْلَمُ مَا تَصْنَعُونَ» </a:t>
            </a:r>
          </a:p>
          <a:p>
            <a:pPr marL="0" indent="0" algn="ctr">
              <a:buNone/>
            </a:pPr>
            <a:r>
              <a:rPr lang="fa-IR" sz="2400" dirty="0">
                <a:solidFill>
                  <a:schemeClr val="tx1"/>
                </a:solidFill>
                <a:cs typeface="B Nazanin" panose="00000400000000000000" pitchFamily="2" charset="-78"/>
              </a:rPr>
              <a:t>آنچه را از كتاب آسماني به تو وحي شده تلاوت كن، و نماز را بر پا دار كه نماز (انسان را) از زشتيها و منكرات باز مي‏دارد و قطعا ياد خدا بزرگتر است و خداوند مي‏داند شما چه كارهائي انجام مي‏دهيد.</a:t>
            </a:r>
          </a:p>
          <a:p>
            <a:pPr marL="0" indent="0" algn="ctr">
              <a:buNone/>
            </a:pPr>
            <a:r>
              <a:rPr lang="fa-IR" sz="2400" dirty="0">
                <a:solidFill>
                  <a:schemeClr val="tx1"/>
                </a:solidFill>
                <a:cs typeface="B Nazanin" panose="00000400000000000000" pitchFamily="2" charset="-78"/>
              </a:rPr>
              <a:t>(سوره عنکبوت، آیه 45)</a:t>
            </a:r>
            <a:endParaRPr lang="en-US" sz="2400" dirty="0">
              <a:solidFill>
                <a:schemeClr val="tx1"/>
              </a:solidFill>
              <a:cs typeface="B Nazanin" panose="00000400000000000000" pitchFamily="2" charset="-78"/>
            </a:endParaRPr>
          </a:p>
          <a:p>
            <a:r>
              <a:rPr lang="fa-IR" sz="2400" dirty="0">
                <a:solidFill>
                  <a:schemeClr val="tx1"/>
                </a:solidFill>
                <a:cs typeface="B Nazanin" panose="00000400000000000000" pitchFamily="2" charset="-78"/>
              </a:rPr>
              <a:t>این عبادت بزرگ در همه روزها، ایام خاص و اعیاد اسلامی سفارش شده است</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057213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3C16-1B15-4170-8937-D558C7F7F3D4}"/>
              </a:ext>
            </a:extLst>
          </p:cNvPr>
          <p:cNvSpPr>
            <a:spLocks noGrp="1"/>
          </p:cNvSpPr>
          <p:nvPr>
            <p:ph type="title"/>
          </p:nvPr>
        </p:nvSpPr>
        <p:spPr/>
        <p:txBody>
          <a:bodyPr/>
          <a:lstStyle/>
          <a:p>
            <a:r>
              <a:rPr lang="fa-IR" dirty="0">
                <a:cs typeface="B Titr" panose="00000700000000000000" pitchFamily="2" charset="-78"/>
              </a:rPr>
              <a:t>قیام و قرائت</a:t>
            </a:r>
          </a:p>
        </p:txBody>
      </p:sp>
      <p:sp>
        <p:nvSpPr>
          <p:cNvPr id="3" name="Content Placeholder 2">
            <a:extLst>
              <a:ext uri="{FF2B5EF4-FFF2-40B4-BE49-F238E27FC236}">
                <a16:creationId xmlns:a16="http://schemas.microsoft.com/office/drawing/2014/main" id="{907A92CD-5FC2-48B4-97EA-B355D837D3EC}"/>
              </a:ext>
            </a:extLst>
          </p:cNvPr>
          <p:cNvSpPr>
            <a:spLocks noGrp="1"/>
          </p:cNvSpPr>
          <p:nvPr>
            <p:ph idx="1"/>
          </p:nvPr>
        </p:nvSpPr>
        <p:spPr/>
        <p:txBody>
          <a:bodyPr>
            <a:normAutofit/>
          </a:bodyPr>
          <a:lstStyle/>
          <a:p>
            <a:r>
              <a:rPr lang="fa-IR" dirty="0">
                <a:solidFill>
                  <a:schemeClr val="tx1"/>
                </a:solidFill>
                <a:cs typeface="B Nazanin" panose="00000400000000000000" pitchFamily="2" charset="-78"/>
              </a:rPr>
              <a:t>رو به قبله می ایستیم و پس از گفتن تکبیرة الاحرام سوره حمد را قرائت می کنیم</a:t>
            </a:r>
          </a:p>
          <a:p>
            <a:r>
              <a:rPr lang="fa-IR" dirty="0">
                <a:solidFill>
                  <a:schemeClr val="tx1"/>
                </a:solidFill>
                <a:cs typeface="B Nazanin" panose="00000400000000000000" pitchFamily="2" charset="-78"/>
              </a:rPr>
              <a:t>سوره حمد:</a:t>
            </a:r>
          </a:p>
          <a:p>
            <a:pPr rtl="1" fontAlgn="t"/>
            <a:r>
              <a:rPr lang="fa-IR" sz="2000" b="0" i="0" dirty="0">
                <a:solidFill>
                  <a:schemeClr val="tx1"/>
                </a:solidFill>
                <a:effectLst/>
                <a:latin typeface="ParsQuran"/>
                <a:cs typeface="B Nazanin" panose="00000400000000000000" pitchFamily="2" charset="-78"/>
              </a:rPr>
              <a:t>بِسْمِ اللَّهِ الرَّحْمَنِ الرَّحِيمِ ﴿۱﴾</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الْحَمْدُ لِلَّهِ رَبِّ الْعَالَمِينَ ﴿۲﴾</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الرَّحْمَنِ الرَّحِيمِ ﴿۳﴾</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مَالِكِ يَوْمِ الدِّينِ ﴿۴﴾</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إِيَّاكَ نَعْبُدُ وَإِيَّاكَ نَسْتَعِينُ ﴿۵﴾</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اهْدِنَا الصِّرَاطَ الْمُسْتَقِيمَ ﴿۶﴾</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صِرَاطَ الَّذِينَ أَنْعَمْتَ عَلَيْهِمْ غَيْرِ الْمَغْضُوبِ عَلَيْهِمْ وَلَا الضَّالِّينَ ﴿۷﴾</a:t>
            </a:r>
          </a:p>
        </p:txBody>
      </p:sp>
    </p:spTree>
    <p:extLst>
      <p:ext uri="{BB962C8B-B14F-4D97-AF65-F5344CB8AC3E}">
        <p14:creationId xmlns:p14="http://schemas.microsoft.com/office/powerpoint/2010/main" val="42839107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1A2F-6F5B-424F-B217-E1A95DA7482E}"/>
              </a:ext>
            </a:extLst>
          </p:cNvPr>
          <p:cNvSpPr>
            <a:spLocks noGrp="1"/>
          </p:cNvSpPr>
          <p:nvPr>
            <p:ph type="title"/>
          </p:nvPr>
        </p:nvSpPr>
        <p:spPr/>
        <p:txBody>
          <a:bodyPr/>
          <a:lstStyle/>
          <a:p>
            <a:r>
              <a:rPr lang="fa-IR" dirty="0">
                <a:cs typeface="B Titr" panose="00000700000000000000" pitchFamily="2" charset="-78"/>
              </a:rPr>
              <a:t>قیام و قرائت</a:t>
            </a:r>
          </a:p>
        </p:txBody>
      </p:sp>
      <p:sp>
        <p:nvSpPr>
          <p:cNvPr id="3" name="Content Placeholder 2">
            <a:extLst>
              <a:ext uri="{FF2B5EF4-FFF2-40B4-BE49-F238E27FC236}">
                <a16:creationId xmlns:a16="http://schemas.microsoft.com/office/drawing/2014/main" id="{181E65E9-D49C-4F77-8D72-0E7EF1B669A6}"/>
              </a:ext>
            </a:extLst>
          </p:cNvPr>
          <p:cNvSpPr>
            <a:spLocks noGrp="1"/>
          </p:cNvSpPr>
          <p:nvPr>
            <p:ph idx="1"/>
          </p:nvPr>
        </p:nvSpPr>
        <p:spPr/>
        <p:txBody>
          <a:bodyPr/>
          <a:lstStyle/>
          <a:p>
            <a:r>
              <a:rPr lang="fa-IR" dirty="0">
                <a:solidFill>
                  <a:schemeClr val="tx1"/>
                </a:solidFill>
                <a:cs typeface="B Nazanin" panose="00000400000000000000" pitchFamily="2" charset="-78"/>
              </a:rPr>
              <a:t>پس از قرائت سوره حمد باید یک سوره از قرآن را مثل سوره توحید قرائت کنیم:</a:t>
            </a:r>
          </a:p>
          <a:p>
            <a:pPr rtl="1" fontAlgn="t"/>
            <a:r>
              <a:rPr lang="fa-IR" sz="2000" b="0" i="0" dirty="0">
                <a:solidFill>
                  <a:schemeClr val="tx1"/>
                </a:solidFill>
                <a:effectLst/>
                <a:latin typeface="ParsQuran"/>
                <a:cs typeface="B Nazanin" panose="00000400000000000000" pitchFamily="2" charset="-78"/>
              </a:rPr>
              <a:t>بِسْمِ اللَّهِ الرَّحْمَنِ الرَّحِيمِ</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قُلْ هُوَ اللَّهُ أَحَدٌ ﴿۱﴾</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اللَّهُ الصَّمَدُ ﴿۲﴾</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لَمْ يَلِدْ وَلَمْ يُولَدْ ﴿۳﴾</a:t>
            </a:r>
            <a:endParaRPr lang="fa-IR" sz="1400" b="0" i="0" dirty="0">
              <a:solidFill>
                <a:schemeClr val="tx1"/>
              </a:solidFill>
              <a:effectLst/>
              <a:latin typeface="ParsFont"/>
              <a:cs typeface="B Nazanin" panose="00000400000000000000" pitchFamily="2" charset="-78"/>
            </a:endParaRPr>
          </a:p>
          <a:p>
            <a:pPr rtl="1" fontAlgn="t"/>
            <a:r>
              <a:rPr lang="fa-IR" b="0" i="0" dirty="0">
                <a:solidFill>
                  <a:schemeClr val="tx1"/>
                </a:solidFill>
                <a:effectLst/>
                <a:latin typeface="Times New Roman" panose="02020603050405020304" pitchFamily="18" charset="0"/>
                <a:cs typeface="B Nazanin" panose="00000400000000000000" pitchFamily="2" charset="-78"/>
              </a:rPr>
              <a:t> </a:t>
            </a:r>
            <a:r>
              <a:rPr lang="fa-IR" sz="2000" b="0" i="0" dirty="0">
                <a:solidFill>
                  <a:schemeClr val="tx1"/>
                </a:solidFill>
                <a:effectLst/>
                <a:latin typeface="ParsQuran"/>
                <a:cs typeface="B Nazanin" panose="00000400000000000000" pitchFamily="2" charset="-78"/>
              </a:rPr>
              <a:t>وَلَمْ يَكُنْ لَهُ كُفُوًا أَحَدٌ ﴿۴﴾</a:t>
            </a:r>
            <a:endParaRPr lang="fa-IR" dirty="0">
              <a:solidFill>
                <a:schemeClr val="tx1"/>
              </a:solidFill>
              <a:latin typeface="ParsQuran"/>
              <a:cs typeface="B Nazanin" panose="00000400000000000000" pitchFamily="2" charset="-78"/>
            </a:endParaRPr>
          </a:p>
          <a:p>
            <a:pPr rtl="1" fontAlgn="t"/>
            <a:r>
              <a:rPr lang="fa-IR" sz="2000" b="0" i="0" dirty="0">
                <a:solidFill>
                  <a:schemeClr val="tx1"/>
                </a:solidFill>
                <a:effectLst/>
                <a:latin typeface="ParsQuran"/>
                <a:cs typeface="B Nazanin" panose="00000400000000000000" pitchFamily="2" charset="-78"/>
              </a:rPr>
              <a:t>در خواندن سوره های قرآ</a:t>
            </a:r>
            <a:r>
              <a:rPr lang="fa-IR" dirty="0">
                <a:solidFill>
                  <a:schemeClr val="tx1"/>
                </a:solidFill>
                <a:latin typeface="ParsQuran"/>
                <a:cs typeface="B Nazanin" panose="00000400000000000000" pitchFamily="2" charset="-78"/>
              </a:rPr>
              <a:t>ن نباید سوره ای که سجده واجبه دارد را بخوانیم (سوره های نجم، علق، سجده، فصلت)</a:t>
            </a:r>
            <a:endParaRPr lang="fa-IR" sz="2000" b="0" i="0" dirty="0">
              <a:solidFill>
                <a:schemeClr val="tx1"/>
              </a:solidFill>
              <a:effectLst/>
              <a:latin typeface="ParsQuran"/>
              <a:cs typeface="B Nazanin" panose="00000400000000000000" pitchFamily="2" charset="-78"/>
            </a:endParaRPr>
          </a:p>
        </p:txBody>
      </p:sp>
    </p:spTree>
    <p:extLst>
      <p:ext uri="{BB962C8B-B14F-4D97-AF65-F5344CB8AC3E}">
        <p14:creationId xmlns:p14="http://schemas.microsoft.com/office/powerpoint/2010/main" val="36552105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89D1-4BDC-4ACA-A1C5-1877EAFC5B8F}"/>
              </a:ext>
            </a:extLst>
          </p:cNvPr>
          <p:cNvSpPr>
            <a:spLocks noGrp="1"/>
          </p:cNvSpPr>
          <p:nvPr>
            <p:ph type="title"/>
          </p:nvPr>
        </p:nvSpPr>
        <p:spPr/>
        <p:txBody>
          <a:bodyPr/>
          <a:lstStyle/>
          <a:p>
            <a:r>
              <a:rPr lang="fa-IR" dirty="0">
                <a:cs typeface="B Titr" panose="00000700000000000000" pitchFamily="2" charset="-78"/>
              </a:rPr>
              <a:t>رکوع</a:t>
            </a:r>
          </a:p>
        </p:txBody>
      </p:sp>
      <p:sp>
        <p:nvSpPr>
          <p:cNvPr id="3" name="Content Placeholder 2">
            <a:extLst>
              <a:ext uri="{FF2B5EF4-FFF2-40B4-BE49-F238E27FC236}">
                <a16:creationId xmlns:a16="http://schemas.microsoft.com/office/drawing/2014/main" id="{29BABBC6-DBEC-4B0E-88E8-C728C9A8C25A}"/>
              </a:ext>
            </a:extLst>
          </p:cNvPr>
          <p:cNvSpPr>
            <a:spLocks noGrp="1"/>
          </p:cNvSpPr>
          <p:nvPr>
            <p:ph idx="1"/>
          </p:nvPr>
        </p:nvSpPr>
        <p:spPr/>
        <p:txBody>
          <a:bodyPr>
            <a:normAutofit lnSpcReduction="10000"/>
          </a:bodyPr>
          <a:lstStyle/>
          <a:p>
            <a:r>
              <a:rPr lang="fa-IR" dirty="0">
                <a:solidFill>
                  <a:schemeClr val="tx1"/>
                </a:solidFill>
                <a:cs typeface="B Nazanin" panose="00000400000000000000" pitchFamily="2" charset="-78"/>
              </a:rPr>
              <a:t>پس از خواندن حمد و سوره باید به رکوع برویم یعنی سر را به طرف پایین خم کنیم تا دو دستمان به زانوهایمان برسد</a:t>
            </a:r>
          </a:p>
          <a:p>
            <a:r>
              <a:rPr lang="fa-IR" dirty="0">
                <a:solidFill>
                  <a:schemeClr val="tx1"/>
                </a:solidFill>
                <a:cs typeface="B Nazanin" panose="00000400000000000000" pitchFamily="2" charset="-78"/>
              </a:rPr>
              <a:t>در رکوع این ذکر را می گوییم:</a:t>
            </a:r>
          </a:p>
          <a:p>
            <a:pPr marL="0" marR="0" lvl="0" indent="0" algn="r" defTabSz="914400" rtl="1" eaLnBrk="1" fontAlgn="auto" latinLnBrk="0" hangingPunct="1">
              <a:lnSpc>
                <a:spcPct val="150000"/>
              </a:lnSpc>
              <a:spcBef>
                <a:spcPct val="20000"/>
              </a:spcBef>
              <a:spcAft>
                <a:spcPts val="0"/>
              </a:spcAft>
              <a:buClrTx/>
              <a:buSzPct val="128000"/>
              <a:buFontTx/>
              <a:buNone/>
              <a:tabLst/>
              <a:defRPr/>
            </a:pPr>
            <a:r>
              <a:rPr lang="fa-IR" dirty="0">
                <a:solidFill>
                  <a:schemeClr val="tx1"/>
                </a:solidFill>
                <a:cs typeface="B Nazanin" panose="00000400000000000000" pitchFamily="2" charset="-78"/>
              </a:rPr>
              <a:t>     «</a:t>
            </a:r>
            <a:r>
              <a:rPr kumimoji="0" lang="fa-IR" sz="2000" b="0" i="0" u="none" strike="noStrike" kern="1200" cap="none" spc="0" normalizeH="0" baseline="0" noProof="0" dirty="0">
                <a:ln>
                  <a:noFill/>
                </a:ln>
                <a:solidFill>
                  <a:schemeClr val="tx1"/>
                </a:solidFill>
                <a:effectLst/>
                <a:uLnTx/>
                <a:uFillTx/>
                <a:latin typeface="Calibri"/>
                <a:cs typeface="B Nazanin" panose="00000400000000000000" pitchFamily="2" charset="-78"/>
              </a:rPr>
              <a:t>سُبحانَ رَبِّیَ العَظیمِ وَ بِحَمدِهِ»</a:t>
            </a:r>
          </a:p>
          <a:p>
            <a:pPr marL="0" marR="0" lvl="0" indent="0" algn="r" defTabSz="914400" rtl="1" eaLnBrk="1" fontAlgn="auto" latinLnBrk="0" hangingPunct="1">
              <a:lnSpc>
                <a:spcPct val="150000"/>
              </a:lnSpc>
              <a:spcBef>
                <a:spcPct val="20000"/>
              </a:spcBef>
              <a:spcAft>
                <a:spcPts val="0"/>
              </a:spcAft>
              <a:buClrTx/>
              <a:buSzPct val="128000"/>
              <a:buFontTx/>
              <a:buNone/>
              <a:tabLst/>
              <a:defRPr/>
            </a:pPr>
            <a:r>
              <a:rPr kumimoji="0" lang="fa-IR" sz="2000" b="0" i="0" u="none" strike="noStrike" kern="1200" cap="none" spc="0" normalizeH="0" baseline="0" noProof="0" dirty="0">
                <a:ln>
                  <a:noFill/>
                </a:ln>
                <a:solidFill>
                  <a:schemeClr val="tx1"/>
                </a:solidFill>
                <a:effectLst/>
                <a:uLnTx/>
                <a:uFillTx/>
                <a:latin typeface="Calibri"/>
                <a:cs typeface="B Nazanin" panose="00000400000000000000" pitchFamily="2" charset="-78"/>
              </a:rPr>
              <a:t>     پاک و منزه است پروردگار بزرگ من و من او را ستایش می کنم.</a:t>
            </a:r>
            <a:endParaRPr lang="fa-IR" dirty="0">
              <a:solidFill>
                <a:schemeClr val="tx1"/>
              </a:solidFill>
              <a:cs typeface="B Nazanin" panose="00000400000000000000" pitchFamily="2" charset="-78"/>
            </a:endParaRPr>
          </a:p>
          <a:p>
            <a:r>
              <a:rPr lang="fa-IR" dirty="0">
                <a:solidFill>
                  <a:schemeClr val="tx1"/>
                </a:solidFill>
                <a:cs typeface="B Nazanin" panose="00000400000000000000" pitchFamily="2" charset="-78"/>
              </a:rPr>
              <a:t>در رکوع می توانیم به جای ذکر فوق 3 بار سبحان الله بگوییم</a:t>
            </a:r>
          </a:p>
          <a:p>
            <a:r>
              <a:rPr lang="fa-IR" dirty="0">
                <a:solidFill>
                  <a:schemeClr val="tx1"/>
                </a:solidFill>
                <a:cs typeface="B Nazanin" panose="00000400000000000000" pitchFamily="2" charset="-78"/>
              </a:rPr>
              <a:t>قبل از رکوع باید ایستاده باشیم چون قیام قبل از رکوع جزء ارکان نماز است و اگر عمدی یا سهوی ترک شود نماز باطل است</a:t>
            </a:r>
          </a:p>
          <a:p>
            <a:r>
              <a:rPr lang="fa-IR" dirty="0">
                <a:solidFill>
                  <a:schemeClr val="tx1"/>
                </a:solidFill>
                <a:cs typeface="B Nazanin" panose="00000400000000000000" pitchFamily="2" charset="-78"/>
              </a:rPr>
              <a:t>بعد از رکوع باید کمی بایستیم که به آن قیام بعد از رکوع می گویند و مستحب است بگوییم «سَمِعَ اللهُ لِمَن حَمِدَهُ»، «الله اکبر» و سپس به سجده می رویم</a:t>
            </a:r>
          </a:p>
        </p:txBody>
      </p:sp>
    </p:spTree>
    <p:extLst>
      <p:ext uri="{BB962C8B-B14F-4D97-AF65-F5344CB8AC3E}">
        <p14:creationId xmlns:p14="http://schemas.microsoft.com/office/powerpoint/2010/main" val="23014155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5A94-2F52-436E-9EC3-055DAE2016F3}"/>
              </a:ext>
            </a:extLst>
          </p:cNvPr>
          <p:cNvSpPr>
            <a:spLocks noGrp="1"/>
          </p:cNvSpPr>
          <p:nvPr>
            <p:ph type="title"/>
          </p:nvPr>
        </p:nvSpPr>
        <p:spPr/>
        <p:txBody>
          <a:bodyPr/>
          <a:lstStyle/>
          <a:p>
            <a:r>
              <a:rPr lang="fa-IR" dirty="0">
                <a:cs typeface="B Titr" panose="00000700000000000000" pitchFamily="2" charset="-78"/>
              </a:rPr>
              <a:t>سجده</a:t>
            </a:r>
          </a:p>
        </p:txBody>
      </p:sp>
      <p:sp>
        <p:nvSpPr>
          <p:cNvPr id="3" name="Content Placeholder 2">
            <a:extLst>
              <a:ext uri="{FF2B5EF4-FFF2-40B4-BE49-F238E27FC236}">
                <a16:creationId xmlns:a16="http://schemas.microsoft.com/office/drawing/2014/main" id="{5D487E80-316A-4D62-A419-28CC4A091BD2}"/>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در سجده باید محل پیشانی، کف دو دست، سر زانوها و نوک انگشتان بزرگ پا روی زمین قرار گیرد و این ذکر را بگوییم:</a:t>
            </a:r>
          </a:p>
          <a:p>
            <a:pPr marL="0" marR="0" lvl="0" indent="0" algn="r" defTabSz="914400" rtl="1" eaLnBrk="1" fontAlgn="auto" latinLnBrk="0" hangingPunct="1">
              <a:lnSpc>
                <a:spcPct val="150000"/>
              </a:lnSpc>
              <a:spcBef>
                <a:spcPct val="20000"/>
              </a:spcBef>
              <a:spcAft>
                <a:spcPts val="0"/>
              </a:spcAft>
              <a:buClrTx/>
              <a:buSzPct val="128000"/>
              <a:buFontTx/>
              <a:buNone/>
              <a:tabLst/>
              <a:defRPr/>
            </a:pPr>
            <a:r>
              <a:rPr kumimoji="0" lang="fa-IR" sz="2400" b="0" i="0" u="none" strike="noStrike" kern="1200" cap="none" spc="0" normalizeH="0" baseline="0" noProof="0" dirty="0">
                <a:ln>
                  <a:noFill/>
                </a:ln>
                <a:solidFill>
                  <a:schemeClr val="tx1"/>
                </a:solidFill>
                <a:effectLst/>
                <a:uLnTx/>
                <a:uFillTx/>
                <a:latin typeface="Calibri"/>
                <a:cs typeface="B Nazanin" panose="00000400000000000000" pitchFamily="2" charset="-78"/>
              </a:rPr>
              <a:t>     «سُبحانَ رَبِّیَ الاَعلی وَ بِحَمدِهِ»</a:t>
            </a:r>
          </a:p>
          <a:p>
            <a:pPr marL="0" indent="0">
              <a:buNone/>
            </a:pPr>
            <a:r>
              <a:rPr lang="fa-IR" sz="2400" dirty="0">
                <a:solidFill>
                  <a:schemeClr val="tx1"/>
                </a:solidFill>
                <a:cs typeface="B Nazanin" panose="00000400000000000000" pitchFamily="2" charset="-78"/>
              </a:rPr>
              <a:t>     پروردگار من از همه بالاتر و پاک و منزه است و من او را ستایش می کنم</a:t>
            </a:r>
          </a:p>
          <a:p>
            <a:r>
              <a:rPr lang="fa-IR" sz="2400" dirty="0">
                <a:solidFill>
                  <a:schemeClr val="tx1"/>
                </a:solidFill>
                <a:cs typeface="B Nazanin" panose="00000400000000000000" pitchFamily="2" charset="-78"/>
              </a:rPr>
              <a:t>به جای ذکر فوق می توانیم سه مرتبه سبحان الله بگوییم</a:t>
            </a:r>
          </a:p>
          <a:p>
            <a:r>
              <a:rPr lang="fa-IR" sz="2400" dirty="0">
                <a:solidFill>
                  <a:schemeClr val="tx1"/>
                </a:solidFill>
                <a:cs typeface="B Nazanin" panose="00000400000000000000" pitchFamily="2" charset="-78"/>
              </a:rPr>
              <a:t>در سجده پیشانی را باید بر روی چیزی بگذاریم که سجده بر آن ها صحیح باشد مثل خاک، سنگ، برگ درخت و ...</a:t>
            </a:r>
          </a:p>
        </p:txBody>
      </p:sp>
    </p:spTree>
    <p:extLst>
      <p:ext uri="{BB962C8B-B14F-4D97-AF65-F5344CB8AC3E}">
        <p14:creationId xmlns:p14="http://schemas.microsoft.com/office/powerpoint/2010/main" val="3466598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0355-90FD-4420-8757-5DC91070A74D}"/>
              </a:ext>
            </a:extLst>
          </p:cNvPr>
          <p:cNvSpPr>
            <a:spLocks noGrp="1"/>
          </p:cNvSpPr>
          <p:nvPr>
            <p:ph type="title"/>
          </p:nvPr>
        </p:nvSpPr>
        <p:spPr/>
        <p:txBody>
          <a:bodyPr/>
          <a:lstStyle/>
          <a:p>
            <a:r>
              <a:rPr lang="fa-IR" dirty="0">
                <a:cs typeface="B Titr" panose="00000700000000000000" pitchFamily="2" charset="-78"/>
              </a:rPr>
              <a:t>سجده</a:t>
            </a:r>
          </a:p>
        </p:txBody>
      </p:sp>
      <p:sp>
        <p:nvSpPr>
          <p:cNvPr id="3" name="Content Placeholder 2">
            <a:extLst>
              <a:ext uri="{FF2B5EF4-FFF2-40B4-BE49-F238E27FC236}">
                <a16:creationId xmlns:a16="http://schemas.microsoft.com/office/drawing/2014/main" id="{80C10A8E-1589-447F-AB64-88675B69FB06}"/>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بعد از انجام سجده اول سر را از مهر برمی داریم و در حالت نشستن دو زانو کمی که بدن آرام گرفتن با ذکر الله اکبر دوباره به سجده می رویم و ذکر سجده را مجدداً می گوییم</a:t>
            </a:r>
          </a:p>
          <a:p>
            <a:r>
              <a:rPr lang="fa-IR" sz="2400" dirty="0">
                <a:solidFill>
                  <a:schemeClr val="tx1"/>
                </a:solidFill>
                <a:cs typeface="B Nazanin" panose="00000400000000000000" pitchFamily="2" charset="-78"/>
              </a:rPr>
              <a:t>پس از تمام شدن سجده دوم در واقع ما یک رکعت نماز را تمام کرده ایم و باید برای شروع رکعت دوم مجدداً قیام کنیم</a:t>
            </a:r>
          </a:p>
          <a:p>
            <a:r>
              <a:rPr lang="fa-IR" sz="2400" dirty="0">
                <a:solidFill>
                  <a:schemeClr val="tx1"/>
                </a:solidFill>
                <a:cs typeface="B Nazanin" panose="00000400000000000000" pitchFamily="2" charset="-78"/>
              </a:rPr>
              <a:t>پس از ایستادن به همان ترتیب رکعت اول، حمد و سوره را می خوانیم و سپس دست ها را برای ذکر قنوت به روبروی صورت می گیریم</a:t>
            </a:r>
          </a:p>
        </p:txBody>
      </p:sp>
    </p:spTree>
    <p:extLst>
      <p:ext uri="{BB962C8B-B14F-4D97-AF65-F5344CB8AC3E}">
        <p14:creationId xmlns:p14="http://schemas.microsoft.com/office/powerpoint/2010/main" val="1961849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4DB3-9D4C-454E-BC3B-7155126312BE}"/>
              </a:ext>
            </a:extLst>
          </p:cNvPr>
          <p:cNvSpPr>
            <a:spLocks noGrp="1"/>
          </p:cNvSpPr>
          <p:nvPr>
            <p:ph type="title"/>
          </p:nvPr>
        </p:nvSpPr>
        <p:spPr/>
        <p:txBody>
          <a:bodyPr/>
          <a:lstStyle/>
          <a:p>
            <a:r>
              <a:rPr lang="fa-IR" dirty="0">
                <a:cs typeface="B Titr" panose="00000700000000000000" pitchFamily="2" charset="-78"/>
              </a:rPr>
              <a:t>قنوت</a:t>
            </a:r>
          </a:p>
        </p:txBody>
      </p:sp>
      <p:sp>
        <p:nvSpPr>
          <p:cNvPr id="3" name="Content Placeholder 2">
            <a:extLst>
              <a:ext uri="{FF2B5EF4-FFF2-40B4-BE49-F238E27FC236}">
                <a16:creationId xmlns:a16="http://schemas.microsoft.com/office/drawing/2014/main" id="{3D1D56B9-B8A8-4FB3-BE3B-BE2489E08725}"/>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در رکعت دوم نماز بعد از خواندن حمد و سوره قبل از رفتن به رکوع مستحب است دست ها را روبروی صورت گرفته و دعا بخوانیم</a:t>
            </a:r>
          </a:p>
          <a:p>
            <a:r>
              <a:rPr lang="fa-IR" sz="2400" dirty="0">
                <a:solidFill>
                  <a:schemeClr val="tx1"/>
                </a:solidFill>
                <a:cs typeface="B Nazanin" panose="00000400000000000000" pitchFamily="2" charset="-78"/>
              </a:rPr>
              <a:t> در قنوت می توانیم این آیه قرآن را که یکی از دعاهای با عظمت قرآنی است بخوانیم:</a:t>
            </a:r>
          </a:p>
          <a:p>
            <a:pPr marL="0" indent="0">
              <a:buNone/>
            </a:pPr>
            <a:r>
              <a:rPr lang="fa-IR" sz="2400" b="0" i="0" dirty="0">
                <a:solidFill>
                  <a:schemeClr val="tx1"/>
                </a:solidFill>
                <a:effectLst/>
                <a:latin typeface="ParsQuran"/>
                <a:cs typeface="B Nazanin" panose="00000400000000000000" pitchFamily="2" charset="-78"/>
              </a:rPr>
              <a:t>      «رَبَّنَا آتِنَا فِي الدُّنْيَا حَسَنَةً وَفِي الْآخِرَةِ حَسَنَةً وَقِنَا عَذَابَ النَّارِ»</a:t>
            </a:r>
          </a:p>
          <a:p>
            <a:pPr marL="0" indent="0">
              <a:buNone/>
            </a:pPr>
            <a:r>
              <a:rPr lang="fa-IR" sz="2400" dirty="0">
                <a:solidFill>
                  <a:schemeClr val="tx1"/>
                </a:solidFill>
                <a:latin typeface="ParsQuran"/>
                <a:cs typeface="B Nazanin" panose="00000400000000000000" pitchFamily="2" charset="-78"/>
              </a:rPr>
              <a:t>      «</a:t>
            </a:r>
            <a:r>
              <a:rPr lang="fa-IR" sz="2400" b="0" i="0" dirty="0">
                <a:solidFill>
                  <a:schemeClr val="tx1"/>
                </a:solidFill>
                <a:effectLst/>
                <a:latin typeface="ParsQuran"/>
                <a:cs typeface="B Nazanin" panose="00000400000000000000" pitchFamily="2" charset="-78"/>
              </a:rPr>
              <a:t>پروردگارا در دنیا به ما خیر و خوبی بده و در آخرت نیز به ما نیکی عطا فرما و ما را از عذاب دوزخ حفظ کن»</a:t>
            </a:r>
          </a:p>
          <a:p>
            <a:r>
              <a:rPr lang="fa-IR" sz="2400" dirty="0">
                <a:solidFill>
                  <a:schemeClr val="tx1"/>
                </a:solidFill>
                <a:cs typeface="B Nazanin" panose="00000400000000000000" pitchFamily="2" charset="-78"/>
              </a:rPr>
              <a:t>(در قنوت می توانیم دعاهای دیگر نیز بخوانیم)</a:t>
            </a:r>
          </a:p>
          <a:p>
            <a:r>
              <a:rPr lang="fa-IR" sz="2400" dirty="0">
                <a:solidFill>
                  <a:schemeClr val="tx1"/>
                </a:solidFill>
                <a:cs typeface="B Nazanin" panose="00000400000000000000" pitchFamily="2" charset="-78"/>
              </a:rPr>
              <a:t>پس از قنوت مجدداً رکوع و سجده ها را مانند رکعت اول به جا می آوریم</a:t>
            </a:r>
          </a:p>
        </p:txBody>
      </p:sp>
    </p:spTree>
    <p:extLst>
      <p:ext uri="{BB962C8B-B14F-4D97-AF65-F5344CB8AC3E}">
        <p14:creationId xmlns:p14="http://schemas.microsoft.com/office/powerpoint/2010/main" val="16849069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8262-DD3D-4D87-8A0B-0CB89CEF1770}"/>
              </a:ext>
            </a:extLst>
          </p:cNvPr>
          <p:cNvSpPr>
            <a:spLocks noGrp="1"/>
          </p:cNvSpPr>
          <p:nvPr>
            <p:ph type="title"/>
          </p:nvPr>
        </p:nvSpPr>
        <p:spPr/>
        <p:txBody>
          <a:bodyPr/>
          <a:lstStyle/>
          <a:p>
            <a:r>
              <a:rPr lang="fa-IR" dirty="0">
                <a:cs typeface="B Titr" panose="00000700000000000000" pitchFamily="2" charset="-78"/>
              </a:rPr>
              <a:t>تشهد</a:t>
            </a:r>
          </a:p>
        </p:txBody>
      </p:sp>
      <p:sp>
        <p:nvSpPr>
          <p:cNvPr id="3" name="Content Placeholder 2">
            <a:extLst>
              <a:ext uri="{FF2B5EF4-FFF2-40B4-BE49-F238E27FC236}">
                <a16:creationId xmlns:a16="http://schemas.microsoft.com/office/drawing/2014/main" id="{BEBCC04A-48BF-4B7D-B151-1B43B1B6CC49}"/>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در رکعت دوم پس از تمام شدن سجده دوم باید در حالی که رو به قبله نشسته ایم تشهد بخوانیم</a:t>
            </a:r>
          </a:p>
          <a:p>
            <a:r>
              <a:rPr lang="fa-IR" sz="2400" dirty="0">
                <a:solidFill>
                  <a:schemeClr val="tx1"/>
                </a:solidFill>
                <a:cs typeface="B Nazanin" panose="00000400000000000000" pitchFamily="2" charset="-78"/>
              </a:rPr>
              <a:t>ذکر تشهد:</a:t>
            </a:r>
          </a:p>
          <a:p>
            <a:pPr marL="0" indent="0">
              <a:buNone/>
            </a:pPr>
            <a:r>
              <a:rPr lang="fa-IR" sz="2400" b="0" i="0" dirty="0">
                <a:solidFill>
                  <a:schemeClr val="tx1"/>
                </a:solidFill>
                <a:effectLst/>
                <a:latin typeface="BMitra"/>
                <a:cs typeface="B Nazanin" panose="00000400000000000000" pitchFamily="2" charset="-78"/>
              </a:rPr>
              <a:t>      «اَشْهَدُ انْ لا الهَ إلَّااللَّهُ وَحْدَهُ لا شَريكَ لَهُ وَ اشْهَدُ انَّ مُحَمَّداً عَبْدُهُ وَ رَسُولُهُ اللَّهُمَّ صَلِّ عَلى‏ مُحَمَّدٍ وَ آلِ مُحَمَّدٍ»</a:t>
            </a:r>
            <a:endParaRPr lang="fa-IR" sz="2400" dirty="0">
              <a:solidFill>
                <a:schemeClr val="tx1"/>
              </a:solidFill>
              <a:cs typeface="B Nazanin" panose="00000400000000000000" pitchFamily="2" charset="-78"/>
            </a:endParaRPr>
          </a:p>
          <a:p>
            <a:pPr marL="0" indent="0">
              <a:buNone/>
            </a:pPr>
            <a:r>
              <a:rPr lang="fa-IR" sz="2400" dirty="0">
                <a:solidFill>
                  <a:schemeClr val="tx1"/>
                </a:solidFill>
                <a:cs typeface="B Nazanin" panose="00000400000000000000" pitchFamily="2" charset="-78"/>
              </a:rPr>
              <a:t>      شهادت می دهم که خدایی جز خدای یکتا نیست و شریکی ندارد و گواهی می دهم که حضرت محمد (ص) بنده و فرستاده اوست. خدایا بر محمد (ص) و خاندان او درود فرست</a:t>
            </a:r>
          </a:p>
        </p:txBody>
      </p:sp>
    </p:spTree>
    <p:extLst>
      <p:ext uri="{BB962C8B-B14F-4D97-AF65-F5344CB8AC3E}">
        <p14:creationId xmlns:p14="http://schemas.microsoft.com/office/powerpoint/2010/main" val="36582727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7AEE-04AC-4DC5-B310-43E80B3E8185}"/>
              </a:ext>
            </a:extLst>
          </p:cNvPr>
          <p:cNvSpPr>
            <a:spLocks noGrp="1"/>
          </p:cNvSpPr>
          <p:nvPr>
            <p:ph type="title"/>
          </p:nvPr>
        </p:nvSpPr>
        <p:spPr/>
        <p:txBody>
          <a:bodyPr/>
          <a:lstStyle/>
          <a:p>
            <a:r>
              <a:rPr lang="fa-IR" dirty="0">
                <a:cs typeface="B Titr" panose="00000700000000000000" pitchFamily="2" charset="-78"/>
              </a:rPr>
              <a:t>سلام</a:t>
            </a:r>
          </a:p>
        </p:txBody>
      </p:sp>
      <p:sp>
        <p:nvSpPr>
          <p:cNvPr id="3" name="Content Placeholder 2">
            <a:extLst>
              <a:ext uri="{FF2B5EF4-FFF2-40B4-BE49-F238E27FC236}">
                <a16:creationId xmlns:a16="http://schemas.microsoft.com/office/drawing/2014/main" id="{5BFE1F12-9EB7-497E-B770-5EDC978B5951}"/>
              </a:ext>
            </a:extLst>
          </p:cNvPr>
          <p:cNvSpPr>
            <a:spLocks noGrp="1"/>
          </p:cNvSpPr>
          <p:nvPr>
            <p:ph idx="1"/>
          </p:nvPr>
        </p:nvSpPr>
        <p:spPr/>
        <p:txBody>
          <a:bodyPr>
            <a:normAutofit/>
          </a:bodyPr>
          <a:lstStyle/>
          <a:p>
            <a:r>
              <a:rPr lang="fa-IR" sz="2400" dirty="0">
                <a:solidFill>
                  <a:schemeClr val="tx1"/>
                </a:solidFill>
                <a:cs typeface="B Nazanin" panose="00000400000000000000" pitchFamily="2" charset="-78"/>
              </a:rPr>
              <a:t>در نمازهای دو رکعتی مثل نماز صبح پس از تشهد باید ذکر سلام گفته شود. با گفتن سلام نماز دو رکعتی تمام می شود</a:t>
            </a:r>
          </a:p>
          <a:p>
            <a:r>
              <a:rPr lang="fa-IR" sz="2400" dirty="0">
                <a:solidFill>
                  <a:schemeClr val="tx1"/>
                </a:solidFill>
                <a:cs typeface="B Nazanin" panose="00000400000000000000" pitchFamily="2" charset="-78"/>
              </a:rPr>
              <a:t>ذکر سلام:</a:t>
            </a:r>
          </a:p>
          <a:p>
            <a:pPr marL="0" indent="0">
              <a:buNone/>
            </a:pPr>
            <a:r>
              <a:rPr lang="fa-IR" sz="2400" b="0" i="0" dirty="0">
                <a:solidFill>
                  <a:schemeClr val="tx1"/>
                </a:solidFill>
                <a:effectLst/>
                <a:latin typeface="tahoma" panose="020B0604030504040204" pitchFamily="34" charset="0"/>
                <a:cs typeface="B Nazanin" panose="00000400000000000000" pitchFamily="2" charset="-78"/>
              </a:rPr>
              <a:t>      «اَلسَّلاَمُ عَلَیْکَ اَیُّهَا النَّبِیُّ وَ رَحْمَةُ اللهِ وَ بَرَکاتُهُ؛ اَلسَّلاَمُ عَلَیْنَا وَ عَلی عِبَادِ اللهِ الصَّالِحِینَ؛ اَلسَّلاَمُ عَلَیْکُمْ وَ رَحْمَةُ اللهِ وَ بَرَکاتُهُ»</a:t>
            </a:r>
          </a:p>
          <a:p>
            <a:pPr marL="0" indent="0">
              <a:buNone/>
            </a:pPr>
            <a:r>
              <a:rPr lang="fa-IR" sz="2400" b="0" i="0" dirty="0">
                <a:solidFill>
                  <a:schemeClr val="tx1"/>
                </a:solidFill>
                <a:effectLst/>
                <a:latin typeface="tahoma" panose="020B0604030504040204" pitchFamily="34" charset="0"/>
                <a:cs typeface="B Nazanin" panose="00000400000000000000" pitchFamily="2" charset="-78"/>
              </a:rPr>
              <a:t>      «درود بر تو باد‌ ای پیامبر! و رحمت خدا و برکات او از آنِ تو باد؛ درود بر ما و بندگان شایسته خدا؛ درود بر شما و رحمت خدا و برکات او از آنِ شما باد»</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4069141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E72F-D106-48E9-8054-42F3E7C76CCF}"/>
              </a:ext>
            </a:extLst>
          </p:cNvPr>
          <p:cNvSpPr>
            <a:spLocks noGrp="1"/>
          </p:cNvSpPr>
          <p:nvPr>
            <p:ph type="title"/>
          </p:nvPr>
        </p:nvSpPr>
        <p:spPr/>
        <p:txBody>
          <a:bodyPr/>
          <a:lstStyle/>
          <a:p>
            <a:r>
              <a:rPr lang="fa-IR" dirty="0">
                <a:cs typeface="B Titr" panose="00000700000000000000" pitchFamily="2" charset="-78"/>
              </a:rPr>
              <a:t>رکعت سوم</a:t>
            </a:r>
          </a:p>
        </p:txBody>
      </p:sp>
      <p:sp>
        <p:nvSpPr>
          <p:cNvPr id="3" name="Content Placeholder 2">
            <a:extLst>
              <a:ext uri="{FF2B5EF4-FFF2-40B4-BE49-F238E27FC236}">
                <a16:creationId xmlns:a16="http://schemas.microsoft.com/office/drawing/2014/main" id="{30DE98AA-063B-495C-B622-C8A6D265C911}"/>
              </a:ext>
            </a:extLst>
          </p:cNvPr>
          <p:cNvSpPr>
            <a:spLocks noGrp="1"/>
          </p:cNvSpPr>
          <p:nvPr>
            <p:ph idx="1"/>
          </p:nvPr>
        </p:nvSpPr>
        <p:spPr/>
        <p:txBody>
          <a:bodyPr/>
          <a:lstStyle/>
          <a:p>
            <a:r>
              <a:rPr lang="fa-IR" sz="2400" dirty="0">
                <a:solidFill>
                  <a:schemeClr val="tx1"/>
                </a:solidFill>
                <a:cs typeface="B Nazanin" panose="00000400000000000000" pitchFamily="2" charset="-78"/>
              </a:rPr>
              <a:t>در رکعت سوم باید 3 بار این ذکر را بگوییم:</a:t>
            </a:r>
          </a:p>
          <a:p>
            <a:pPr marL="0" indent="0">
              <a:buNone/>
            </a:pPr>
            <a:r>
              <a:rPr lang="fa-IR" sz="2400" b="0" i="0" dirty="0">
                <a:solidFill>
                  <a:schemeClr val="tx1"/>
                </a:solidFill>
                <a:effectLst/>
                <a:latin typeface="tahoma" panose="020B0604030504040204" pitchFamily="34" charset="0"/>
                <a:cs typeface="B Nazanin" panose="00000400000000000000" pitchFamily="2" charset="-78"/>
              </a:rPr>
              <a:t>      «سُبْحَانَ اللهِ وَ الْحَمْدُ لِلّهِ وَ لاَ اِلهَ اِلاَّ اللهُ وَ اللهُ اَکْبَرُ»</a:t>
            </a:r>
          </a:p>
          <a:p>
            <a:pPr marL="0" indent="0">
              <a:buNone/>
            </a:pPr>
            <a:r>
              <a:rPr lang="fa-IR" sz="2400" b="0" i="0" dirty="0">
                <a:solidFill>
                  <a:schemeClr val="tx1"/>
                </a:solidFill>
                <a:effectLst/>
                <a:latin typeface="tahoma" panose="020B0604030504040204" pitchFamily="34" charset="0"/>
                <a:cs typeface="B Nazanin" panose="00000400000000000000" pitchFamily="2" charset="-78"/>
              </a:rPr>
              <a:t>      «پاک و منزه است خدا و سپاس و ستایش مخصوص خداست و هیچ معبودی به جز خدا نیست و خدا بزرگتر است»</a:t>
            </a:r>
          </a:p>
          <a:p>
            <a:r>
              <a:rPr lang="fa-IR" sz="2400" b="0" i="0" dirty="0">
                <a:solidFill>
                  <a:schemeClr val="tx1"/>
                </a:solidFill>
                <a:effectLst/>
                <a:latin typeface="tahoma" panose="020B0604030504040204" pitchFamily="34" charset="0"/>
                <a:cs typeface="B Nazanin" panose="00000400000000000000" pitchFamily="2" charset="-78"/>
              </a:rPr>
              <a:t>سپس به رکوع می رویم و ذکر رکوع را می گوییم، بعد به سجده می رویم و دو سجده را به جا می آوریم. اگر نماز سه رکعتی باشد مثل نماز مغرب بعد از سجده دوم تشهد می خوانیم و بعد ذکر سلام را می گوییم و نماز سه رکعتی تمام می شود.</a:t>
            </a:r>
          </a:p>
          <a:p>
            <a:endParaRPr lang="fa-IR" dirty="0"/>
          </a:p>
        </p:txBody>
      </p:sp>
    </p:spTree>
    <p:extLst>
      <p:ext uri="{BB962C8B-B14F-4D97-AF65-F5344CB8AC3E}">
        <p14:creationId xmlns:p14="http://schemas.microsoft.com/office/powerpoint/2010/main" val="22579293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0938-5A90-485E-99B0-557A0896D168}"/>
              </a:ext>
            </a:extLst>
          </p:cNvPr>
          <p:cNvSpPr>
            <a:spLocks noGrp="1"/>
          </p:cNvSpPr>
          <p:nvPr>
            <p:ph type="title"/>
          </p:nvPr>
        </p:nvSpPr>
        <p:spPr/>
        <p:txBody>
          <a:bodyPr/>
          <a:lstStyle/>
          <a:p>
            <a:r>
              <a:rPr lang="fa-IR" dirty="0">
                <a:cs typeface="B Titr" panose="00000700000000000000" pitchFamily="2" charset="-78"/>
              </a:rPr>
              <a:t>رکعت چهارم</a:t>
            </a:r>
          </a:p>
        </p:txBody>
      </p:sp>
      <p:sp>
        <p:nvSpPr>
          <p:cNvPr id="3" name="Content Placeholder 2">
            <a:extLst>
              <a:ext uri="{FF2B5EF4-FFF2-40B4-BE49-F238E27FC236}">
                <a16:creationId xmlns:a16="http://schemas.microsoft.com/office/drawing/2014/main" id="{AE67D03D-8A87-4413-8F14-CA32EED216FA}"/>
              </a:ext>
            </a:extLst>
          </p:cNvPr>
          <p:cNvSpPr>
            <a:spLocks noGrp="1"/>
          </p:cNvSpPr>
          <p:nvPr>
            <p:ph idx="1"/>
          </p:nvPr>
        </p:nvSpPr>
        <p:spPr/>
        <p:txBody>
          <a:bodyPr>
            <a:normAutofit/>
          </a:bodyPr>
          <a:lstStyle/>
          <a:p>
            <a:r>
              <a:rPr lang="fa-IR" sz="2800" dirty="0">
                <a:solidFill>
                  <a:schemeClr val="tx1"/>
                </a:solidFill>
                <a:cs typeface="B Nazanin" panose="00000400000000000000" pitchFamily="2" charset="-78"/>
              </a:rPr>
              <a:t>اگر نمازی که می خوانیم نماز چهار رکعتی باشد مثل نماز ظهر، عصر و عشا باید پس از سجده های رکعت سوم قیام کنیم (بایستیم) و رکعت چهارم را مانند رکعت سوم انجام می دهیم سپس به رکوع و بعد به سجده می رویم. پس از سجده دوم می نشینیم به حالت دو زانو و تشهد و سلام را می خوانیم و نماز چهار رکعتی را تمام می کنیم.</a:t>
            </a:r>
          </a:p>
        </p:txBody>
      </p:sp>
    </p:spTree>
    <p:extLst>
      <p:ext uri="{BB962C8B-B14F-4D97-AF65-F5344CB8AC3E}">
        <p14:creationId xmlns:p14="http://schemas.microsoft.com/office/powerpoint/2010/main" val="3053891666"/>
      </p:ext>
    </p:extLst>
  </p:cSld>
  <p:clrMapOvr>
    <a:masterClrMapping/>
  </p:clrMapOvr>
</p:sld>
</file>

<file path=ppt/theme/theme1.xml><?xml version="1.0" encoding="utf-8"?>
<a:theme xmlns:a="http://schemas.openxmlformats.org/drawingml/2006/main" name="Toranj_1 (www.aseman313.i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پاک فطرت</Template>
  <TotalTime>962</TotalTime>
  <Words>7599</Words>
  <Application>Microsoft Office PowerPoint</Application>
  <PresentationFormat>On-screen Show (4:3)</PresentationFormat>
  <Paragraphs>597</Paragraphs>
  <Slides>112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112</vt:i4>
      </vt:variant>
    </vt:vector>
  </HeadingPairs>
  <TitlesOfParts>
    <vt:vector size="120" baseType="lpstr">
      <vt:lpstr>Arial</vt:lpstr>
      <vt:lpstr>BMitra</vt:lpstr>
      <vt:lpstr>Calibri</vt:lpstr>
      <vt:lpstr>ParsFont</vt:lpstr>
      <vt:lpstr>ParsQuran</vt:lpstr>
      <vt:lpstr>tahoma</vt:lpstr>
      <vt:lpstr>Times New Roman</vt:lpstr>
      <vt:lpstr>Toranj_1 (www.aseman313.ir)</vt:lpstr>
      <vt:lpstr>PowerPoint Presentation</vt:lpstr>
      <vt:lpstr>مقدمه</vt:lpstr>
      <vt:lpstr>فصل اول</vt:lpstr>
      <vt:lpstr>نماز چیست؟</vt:lpstr>
      <vt:lpstr>نماز چیست؟</vt:lpstr>
      <vt:lpstr>نمازشناسی</vt:lpstr>
      <vt:lpstr>چرا نماز می خوانیم؟</vt:lpstr>
      <vt:lpstr>چرا نماز می خوانیم؟</vt:lpstr>
      <vt:lpstr>چرا نماز می خوانیم؟</vt:lpstr>
      <vt:lpstr>چرا نماز می خوانیم؟</vt:lpstr>
      <vt:lpstr>چرا نماز می خوانیم؟</vt:lpstr>
      <vt:lpstr>چرا نماز می خوانیم؟</vt:lpstr>
      <vt:lpstr>چرا نماز می خوانیم؟</vt:lpstr>
      <vt:lpstr>چرا نماز می خوانیم؟</vt:lpstr>
      <vt:lpstr>چرا نماز می خوانیم؟</vt:lpstr>
      <vt:lpstr>چرا نماز می خوانیم؟</vt:lpstr>
      <vt:lpstr>چرا نماز می خوانیم؟</vt:lpstr>
      <vt:lpstr>اهمیت نماز</vt:lpstr>
      <vt:lpstr>اهمیت نماز</vt:lpstr>
      <vt:lpstr>اهمیت نماز</vt:lpstr>
      <vt:lpstr>اهمیت نماز</vt:lpstr>
      <vt:lpstr>اهمیت نماز</vt:lpstr>
      <vt:lpstr>آثار نماز</vt:lpstr>
      <vt:lpstr>آثار نماز</vt:lpstr>
      <vt:lpstr>آثار نماز</vt:lpstr>
      <vt:lpstr>آثار نماز</vt:lpstr>
      <vt:lpstr>آثار نماز</vt:lpstr>
      <vt:lpstr>نماز و خانواده</vt:lpstr>
      <vt:lpstr>نماز و خانواده</vt:lpstr>
      <vt:lpstr>نماز و خانواده</vt:lpstr>
      <vt:lpstr>نماز و خانواده</vt:lpstr>
      <vt:lpstr>نماز و خانواده</vt:lpstr>
      <vt:lpstr>نماز و خانواده</vt:lpstr>
      <vt:lpstr>نماز و خانواده</vt:lpstr>
      <vt:lpstr>نماز و خانواده</vt:lpstr>
      <vt:lpstr>نماز و خانواده</vt:lpstr>
      <vt:lpstr>نماز و خانواده</vt:lpstr>
      <vt:lpstr>اصول هدایت مخاطب به نماز</vt:lpstr>
      <vt:lpstr>راههای جذب افراد به نماز</vt:lpstr>
      <vt:lpstr>راههای جذب افراد به نماز</vt:lpstr>
      <vt:lpstr>راههای جذب افراد به نماز</vt:lpstr>
      <vt:lpstr>راههای جذب افراد به نماز</vt:lpstr>
      <vt:lpstr>راههای جذب افراد به نماز</vt:lpstr>
      <vt:lpstr>راههای جذب افراد به نماز</vt:lpstr>
      <vt:lpstr>راههای جذب افراد به نماز</vt:lpstr>
      <vt:lpstr>راههای جذب افراد به نماز</vt:lpstr>
      <vt:lpstr>راههای جذب افراد به نماز</vt:lpstr>
      <vt:lpstr>روح نماز</vt:lpstr>
      <vt:lpstr>روح نماز</vt:lpstr>
      <vt:lpstr>روح نماز</vt:lpstr>
      <vt:lpstr>روح نماز</vt:lpstr>
      <vt:lpstr>چگونه به روح نماز برسیم</vt:lpstr>
      <vt:lpstr>چگونه به روح نماز برسیم</vt:lpstr>
      <vt:lpstr>چگونه به روح نماز برسیم</vt:lpstr>
      <vt:lpstr>چگونه به روح نماز برسیم</vt:lpstr>
      <vt:lpstr>روح نماز</vt:lpstr>
      <vt:lpstr>تأثیر نماز بر سلامت جسمی و روحی انسان</vt:lpstr>
      <vt:lpstr>تأثیر نماز بر سلامت جسمی و روحی انسان</vt:lpstr>
      <vt:lpstr>تأثیر نماز بر سلامت جسمی و روحی انسان</vt:lpstr>
      <vt:lpstr>تأثیر نماز بر سلامت جسمی و روحی انسان</vt:lpstr>
      <vt:lpstr>تأثیر نماز بر سلامت جسمی و روحی انسان</vt:lpstr>
      <vt:lpstr>تأثیر نماز بر سلامت جسمی و روحی انسان</vt:lpstr>
      <vt:lpstr>فصل دوم</vt:lpstr>
      <vt:lpstr>از چه سنی نماز بخوانیم؟</vt:lpstr>
      <vt:lpstr>طهارت</vt:lpstr>
      <vt:lpstr>طهارت</vt:lpstr>
      <vt:lpstr>غسل ترتیبی</vt:lpstr>
      <vt:lpstr>غسل ارتماسی</vt:lpstr>
      <vt:lpstr>لباس نمازگزار</vt:lpstr>
      <vt:lpstr>مکان نمازگزار</vt:lpstr>
      <vt:lpstr>وضو</vt:lpstr>
      <vt:lpstr>وضو</vt:lpstr>
      <vt:lpstr>وضو</vt:lpstr>
      <vt:lpstr>احکام وضو</vt:lpstr>
      <vt:lpstr>احکام وضو</vt:lpstr>
      <vt:lpstr>وضوی جبیره</vt:lpstr>
      <vt:lpstr>تیمم</vt:lpstr>
      <vt:lpstr>تیمم</vt:lpstr>
      <vt:lpstr>چگونه تیمم کنیم؟</vt:lpstr>
      <vt:lpstr>احکام تیمم</vt:lpstr>
      <vt:lpstr>قبله</vt:lpstr>
      <vt:lpstr>وقت نماز</vt:lpstr>
      <vt:lpstr>اذان</vt:lpstr>
      <vt:lpstr>اذان</vt:lpstr>
      <vt:lpstr>نحوه گفتن اذان</vt:lpstr>
      <vt:lpstr>نحوه گفتن اقامه</vt:lpstr>
      <vt:lpstr>نیت</vt:lpstr>
      <vt:lpstr>شروع نماز</vt:lpstr>
      <vt:lpstr>تکبیرة الاحرام</vt:lpstr>
      <vt:lpstr>قیام و قرائت</vt:lpstr>
      <vt:lpstr>قیام و قرائت</vt:lpstr>
      <vt:lpstr>رکوع</vt:lpstr>
      <vt:lpstr>سجده</vt:lpstr>
      <vt:lpstr>سجده</vt:lpstr>
      <vt:lpstr>قنوت</vt:lpstr>
      <vt:lpstr>تشهد</vt:lpstr>
      <vt:lpstr>سلام</vt:lpstr>
      <vt:lpstr>رکعت سوم</vt:lpstr>
      <vt:lpstr>رکعت چهارم</vt:lpstr>
      <vt:lpstr>احکام نماز</vt:lpstr>
      <vt:lpstr>احکام نماز</vt:lpstr>
      <vt:lpstr>واجبات نماز</vt:lpstr>
      <vt:lpstr>واجبات نماز</vt:lpstr>
      <vt:lpstr>واجبات نماز</vt:lpstr>
      <vt:lpstr>نمازهای واجب</vt:lpstr>
      <vt:lpstr>نماز مسافر یا نماز قصر</vt:lpstr>
      <vt:lpstr>پاسخ به دو شبهه رایج در مورد نماز</vt:lpstr>
      <vt:lpstr>شبهه اول</vt:lpstr>
      <vt:lpstr>شبهه اول</vt:lpstr>
      <vt:lpstr>شبهه دوم</vt:lpstr>
      <vt:lpstr>معرفی کتاب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Namaz-MSN</dc:creator>
  <cp:lastModifiedBy>setad</cp:lastModifiedBy>
  <cp:revision>91</cp:revision>
  <dcterms:created xsi:type="dcterms:W3CDTF">2019-09-25T07:21:37Z</dcterms:created>
  <dcterms:modified xsi:type="dcterms:W3CDTF">2021-04-04T04:27:22Z</dcterms:modified>
</cp:coreProperties>
</file>